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oboto Bold" charset="1" panose="02000000000000000000"/>
      <p:regular r:id="rId20"/>
    </p:embeddedFont>
    <p:embeddedFont>
      <p:font typeface="DM Sans" charset="1" panose="00000000000000000000"/>
      <p:regular r:id="rId21"/>
    </p:embeddedFont>
    <p:embeddedFont>
      <p:font typeface="Great Vibes" charset="1" panose="02000507080000020002"/>
      <p:regular r:id="rId22"/>
    </p:embeddedFont>
    <p:embeddedFont>
      <p:font typeface="Open Sans Bold" charset="1" panose="020B0806030504020204"/>
      <p:regular r:id="rId23"/>
    </p:embeddedFont>
    <p:embeddedFont>
      <p:font typeface="Open Sans" charset="1" panose="020B0606030504020204"/>
      <p:regular r:id="rId24"/>
    </p:embeddedFont>
    <p:embeddedFont>
      <p:font typeface="IM Fell Italics" charset="1" panose="02000000000000000000"/>
      <p:regular r:id="rId25"/>
    </p:embeddedFont>
    <p:embeddedFont>
      <p:font typeface="DM Sans Italics" charset="1" panose="00000000000000000000"/>
      <p:regular r:id="rId26"/>
    </p:embeddedFont>
    <p:embeddedFont>
      <p:font typeface="IM Fell" charset="1" panose="02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Relationship Id="rId7" Target="../media/image72.png" Type="http://schemas.openxmlformats.org/officeDocument/2006/relationships/image"/><Relationship Id="rId8" Target="../media/image7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58.png" Type="http://schemas.openxmlformats.org/officeDocument/2006/relationships/image"/><Relationship Id="rId16" Target="../media/image59.svg" Type="http://schemas.openxmlformats.org/officeDocument/2006/relationships/image"/><Relationship Id="rId17" Target="../media/image74.png" Type="http://schemas.openxmlformats.org/officeDocument/2006/relationships/image"/><Relationship Id="rId18" Target="../media/image75.svg" Type="http://schemas.openxmlformats.org/officeDocument/2006/relationships/image"/><Relationship Id="rId19" Target="../media/image7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gif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jpe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0994" y="2166941"/>
            <a:ext cx="11506012" cy="162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4"/>
              </a:lnSpc>
            </a:pPr>
            <a:r>
              <a:rPr lang="en-US" b="true" sz="12351" spc="-382">
                <a:solidFill>
                  <a:srgbClr val="594A47"/>
                </a:solidFill>
                <a:latin typeface="Roboto Bold"/>
                <a:ea typeface="Roboto Bold"/>
                <a:cs typeface="Roboto Bold"/>
                <a:sym typeface="Roboto Bold"/>
              </a:rPr>
              <a:t>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96122" y="7267999"/>
            <a:ext cx="9895755" cy="45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sz="3213" spc="-6">
                <a:solidFill>
                  <a:srgbClr val="3A3A3A"/>
                </a:solidFill>
                <a:latin typeface="DM Sans"/>
                <a:ea typeface="DM Sans"/>
                <a:cs typeface="DM Sans"/>
                <a:sym typeface="DM Sans"/>
              </a:rPr>
              <a:t>Integrantes: Constanza Aranguiz - Ninoska Muñoz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483666">
            <a:off x="15600339" y="2934380"/>
            <a:ext cx="5375321" cy="10409953"/>
          </a:xfrm>
          <a:custGeom>
            <a:avLst/>
            <a:gdLst/>
            <a:ahLst/>
            <a:cxnLst/>
            <a:rect r="r" b="b" t="t" l="l"/>
            <a:pathLst>
              <a:path h="10409953" w="5375321">
                <a:moveTo>
                  <a:pt x="0" y="0"/>
                </a:moveTo>
                <a:lnTo>
                  <a:pt x="5375322" y="0"/>
                </a:lnTo>
                <a:lnTo>
                  <a:pt x="5375322" y="10409953"/>
                </a:lnTo>
                <a:lnTo>
                  <a:pt x="0" y="10409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9772">
            <a:off x="-2268636" y="-3939641"/>
            <a:ext cx="5788999" cy="11211090"/>
          </a:xfrm>
          <a:custGeom>
            <a:avLst/>
            <a:gdLst/>
            <a:ahLst/>
            <a:cxnLst/>
            <a:rect r="r" b="b" t="t" l="l"/>
            <a:pathLst>
              <a:path h="11211090" w="5788999">
                <a:moveTo>
                  <a:pt x="0" y="0"/>
                </a:moveTo>
                <a:lnTo>
                  <a:pt x="5788999" y="0"/>
                </a:lnTo>
                <a:lnTo>
                  <a:pt x="5788999" y="11211090"/>
                </a:lnTo>
                <a:lnTo>
                  <a:pt x="0" y="11211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02871">
            <a:off x="-121725" y="5082023"/>
            <a:ext cx="5375321" cy="10409953"/>
          </a:xfrm>
          <a:custGeom>
            <a:avLst/>
            <a:gdLst/>
            <a:ahLst/>
            <a:cxnLst/>
            <a:rect r="r" b="b" t="t" l="l"/>
            <a:pathLst>
              <a:path h="10409953" w="5375321">
                <a:moveTo>
                  <a:pt x="0" y="0"/>
                </a:moveTo>
                <a:lnTo>
                  <a:pt x="5375322" y="0"/>
                </a:lnTo>
                <a:lnTo>
                  <a:pt x="5375322" y="10409954"/>
                </a:lnTo>
                <a:lnTo>
                  <a:pt x="0" y="10409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280469">
            <a:off x="11816455" y="-5675713"/>
            <a:ext cx="5861464" cy="11351426"/>
          </a:xfrm>
          <a:custGeom>
            <a:avLst/>
            <a:gdLst/>
            <a:ahLst/>
            <a:cxnLst/>
            <a:rect r="r" b="b" t="t" l="l"/>
            <a:pathLst>
              <a:path h="11351426" w="5861464">
                <a:moveTo>
                  <a:pt x="0" y="0"/>
                </a:moveTo>
                <a:lnTo>
                  <a:pt x="5861464" y="0"/>
                </a:lnTo>
                <a:lnTo>
                  <a:pt x="5861464" y="11351426"/>
                </a:lnTo>
                <a:lnTo>
                  <a:pt x="0" y="113514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29848" y="-8765060"/>
            <a:ext cx="6770644" cy="10430964"/>
          </a:xfrm>
          <a:custGeom>
            <a:avLst/>
            <a:gdLst/>
            <a:ahLst/>
            <a:cxnLst/>
            <a:rect r="r" b="b" t="t" l="l"/>
            <a:pathLst>
              <a:path h="10430964" w="6770644">
                <a:moveTo>
                  <a:pt x="0" y="0"/>
                </a:moveTo>
                <a:lnTo>
                  <a:pt x="6770644" y="0"/>
                </a:lnTo>
                <a:lnTo>
                  <a:pt x="6770644" y="10430964"/>
                </a:lnTo>
                <a:lnTo>
                  <a:pt x="0" y="10430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011246">
            <a:off x="7772559" y="7259944"/>
            <a:ext cx="9006740" cy="13875930"/>
          </a:xfrm>
          <a:custGeom>
            <a:avLst/>
            <a:gdLst/>
            <a:ahLst/>
            <a:cxnLst/>
            <a:rect r="r" b="b" t="t" l="l"/>
            <a:pathLst>
              <a:path h="13875930" w="9006740">
                <a:moveTo>
                  <a:pt x="0" y="0"/>
                </a:moveTo>
                <a:lnTo>
                  <a:pt x="9006740" y="0"/>
                </a:lnTo>
                <a:lnTo>
                  <a:pt x="9006740" y="13875930"/>
                </a:lnTo>
                <a:lnTo>
                  <a:pt x="0" y="13875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306813" y="7601159"/>
            <a:ext cx="4369981" cy="4114800"/>
          </a:xfrm>
          <a:custGeom>
            <a:avLst/>
            <a:gdLst/>
            <a:ahLst/>
            <a:cxnLst/>
            <a:rect r="r" b="b" t="t" l="l"/>
            <a:pathLst>
              <a:path h="4114800" w="4369981">
                <a:moveTo>
                  <a:pt x="0" y="0"/>
                </a:moveTo>
                <a:lnTo>
                  <a:pt x="4369982" y="0"/>
                </a:lnTo>
                <a:lnTo>
                  <a:pt x="43699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8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62009" y="0"/>
            <a:ext cx="2625991" cy="4114800"/>
          </a:xfrm>
          <a:custGeom>
            <a:avLst/>
            <a:gdLst/>
            <a:ahLst/>
            <a:cxnLst/>
            <a:rect r="r" b="b" t="t" l="l"/>
            <a:pathLst>
              <a:path h="4114800" w="2625991">
                <a:moveTo>
                  <a:pt x="0" y="0"/>
                </a:moveTo>
                <a:lnTo>
                  <a:pt x="2625991" y="0"/>
                </a:lnTo>
                <a:lnTo>
                  <a:pt x="2625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4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57068" y="596900"/>
            <a:ext cx="5810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5D5D5D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954735" y="3713241"/>
            <a:ext cx="2583209" cy="2583209"/>
          </a:xfrm>
          <a:custGeom>
            <a:avLst/>
            <a:gdLst/>
            <a:ahLst/>
            <a:cxnLst/>
            <a:rect r="r" b="b" t="t" l="l"/>
            <a:pathLst>
              <a:path h="2583209" w="2583209">
                <a:moveTo>
                  <a:pt x="0" y="0"/>
                </a:moveTo>
                <a:lnTo>
                  <a:pt x="2583209" y="0"/>
                </a:lnTo>
                <a:lnTo>
                  <a:pt x="2583209" y="2583208"/>
                </a:lnTo>
                <a:lnTo>
                  <a:pt x="0" y="258320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750056" y="6116651"/>
            <a:ext cx="2787887" cy="75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8"/>
              </a:lnSpc>
            </a:pPr>
            <a:r>
              <a:rPr lang="en-US" sz="5513" spc="-11">
                <a:solidFill>
                  <a:srgbClr val="594A47"/>
                </a:solidFill>
                <a:latin typeface="Great Vibes"/>
                <a:ea typeface="Great Vibes"/>
                <a:cs typeface="Great Vibes"/>
                <a:sym typeface="Great Vibes"/>
              </a:rPr>
              <a:t>LitBrigde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8573" y="1747610"/>
            <a:ext cx="15830727" cy="8280874"/>
            <a:chOff x="0" y="0"/>
            <a:chExt cx="2808159" cy="1468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159" cy="1468916"/>
            </a:xfrm>
            <a:custGeom>
              <a:avLst/>
              <a:gdLst/>
              <a:ahLst/>
              <a:cxnLst/>
              <a:rect r="r" b="b" t="t" l="l"/>
              <a:pathLst>
                <a:path h="1468916" w="2808159">
                  <a:moveTo>
                    <a:pt x="38634" y="0"/>
                  </a:moveTo>
                  <a:lnTo>
                    <a:pt x="2769525" y="0"/>
                  </a:lnTo>
                  <a:cubicBezTo>
                    <a:pt x="2790862" y="0"/>
                    <a:pt x="2808159" y="17297"/>
                    <a:pt x="2808159" y="38634"/>
                  </a:cubicBezTo>
                  <a:lnTo>
                    <a:pt x="2808159" y="1430282"/>
                  </a:lnTo>
                  <a:cubicBezTo>
                    <a:pt x="2808159" y="1451619"/>
                    <a:pt x="2790862" y="1468916"/>
                    <a:pt x="2769525" y="1468916"/>
                  </a:cubicBezTo>
                  <a:lnTo>
                    <a:pt x="38634" y="1468916"/>
                  </a:lnTo>
                  <a:cubicBezTo>
                    <a:pt x="17297" y="1468916"/>
                    <a:pt x="0" y="1451619"/>
                    <a:pt x="0" y="1430282"/>
                  </a:cubicBezTo>
                  <a:lnTo>
                    <a:pt x="0" y="38634"/>
                  </a:lnTo>
                  <a:cubicBezTo>
                    <a:pt x="0" y="17297"/>
                    <a:pt x="17297" y="0"/>
                    <a:pt x="38634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2808159" cy="1373666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68670">
            <a:off x="-265763" y="7569301"/>
            <a:ext cx="4770081" cy="2688591"/>
          </a:xfrm>
          <a:custGeom>
            <a:avLst/>
            <a:gdLst/>
            <a:ahLst/>
            <a:cxnLst/>
            <a:rect r="r" b="b" t="t" l="l"/>
            <a:pathLst>
              <a:path h="2688591" w="4770081">
                <a:moveTo>
                  <a:pt x="0" y="0"/>
                </a:moveTo>
                <a:lnTo>
                  <a:pt x="4770081" y="0"/>
                </a:lnTo>
                <a:lnTo>
                  <a:pt x="4770081" y="2688590"/>
                </a:lnTo>
                <a:lnTo>
                  <a:pt x="0" y="2688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34163" y="-157810"/>
            <a:ext cx="2243860" cy="3516019"/>
          </a:xfrm>
          <a:custGeom>
            <a:avLst/>
            <a:gdLst/>
            <a:ahLst/>
            <a:cxnLst/>
            <a:rect r="r" b="b" t="t" l="l"/>
            <a:pathLst>
              <a:path h="3516019" w="2243860">
                <a:moveTo>
                  <a:pt x="0" y="0"/>
                </a:moveTo>
                <a:lnTo>
                  <a:pt x="2243860" y="0"/>
                </a:lnTo>
                <a:lnTo>
                  <a:pt x="2243860" y="3516020"/>
                </a:lnTo>
                <a:lnTo>
                  <a:pt x="0" y="3516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3350965" y="2205233"/>
          <a:ext cx="7279609" cy="6457950"/>
        </p:xfrm>
        <a:graphic>
          <a:graphicData uri="http://schemas.openxmlformats.org/drawingml/2006/table">
            <a:tbl>
              <a:tblPr/>
              <a:tblGrid>
                <a:gridCol w="2426536"/>
                <a:gridCol w="2426536"/>
                <a:gridCol w="2426536"/>
              </a:tblGrid>
              <a:tr h="7761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ALTA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MEDIO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BAJA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</a:tr>
              <a:tr h="17821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Unitaria - El usuario ingresa sus credenciales para el inicio de sesión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Funcional -  El usuraio hace clic en "Cerrar Cuenta"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Funcional - El usuario hace clic en la sección "Iniciar sesión"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21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Funcional - El usuario hace clic en la sección "Registro".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No Funcional - El usuario hace click en el botón "volver".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75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Unitaria - El usuario rellena los campos solicitados para el registro y presiona registrarse.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2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Funcional - El usuario  hace clic en el "libro".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789397" y="5143500"/>
          <a:ext cx="6469903" cy="2371725"/>
        </p:xfrm>
        <a:graphic>
          <a:graphicData uri="http://schemas.openxmlformats.org/drawingml/2006/table">
            <a:tbl>
              <a:tblPr/>
              <a:tblGrid>
                <a:gridCol w="2218750"/>
                <a:gridCol w="1915227"/>
                <a:gridCol w="2335926"/>
              </a:tblGrid>
              <a:tr h="1348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FUNCIONALES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NO FUNCIONALES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UNITARIAS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</a:tr>
              <a:tr h="10232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17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1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4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2518953" y="609600"/>
            <a:ext cx="1286799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COBERTURA DE PRUEBAS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7525" y="1913747"/>
            <a:ext cx="15811065" cy="7221355"/>
            <a:chOff x="0" y="0"/>
            <a:chExt cx="2804671" cy="1280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4671" cy="1280972"/>
            </a:xfrm>
            <a:custGeom>
              <a:avLst/>
              <a:gdLst/>
              <a:ahLst/>
              <a:cxnLst/>
              <a:rect r="r" b="b" t="t" l="l"/>
              <a:pathLst>
                <a:path h="1280972" w="2804671">
                  <a:moveTo>
                    <a:pt x="38683" y="0"/>
                  </a:moveTo>
                  <a:lnTo>
                    <a:pt x="2765989" y="0"/>
                  </a:lnTo>
                  <a:cubicBezTo>
                    <a:pt x="2776248" y="0"/>
                    <a:pt x="2786087" y="4075"/>
                    <a:pt x="2793341" y="11330"/>
                  </a:cubicBezTo>
                  <a:cubicBezTo>
                    <a:pt x="2800596" y="18584"/>
                    <a:pt x="2804671" y="28423"/>
                    <a:pt x="2804671" y="38683"/>
                  </a:cubicBezTo>
                  <a:lnTo>
                    <a:pt x="2804671" y="1242289"/>
                  </a:lnTo>
                  <a:cubicBezTo>
                    <a:pt x="2804671" y="1263653"/>
                    <a:pt x="2787353" y="1280972"/>
                    <a:pt x="2765989" y="1280972"/>
                  </a:cubicBezTo>
                  <a:lnTo>
                    <a:pt x="38683" y="1280972"/>
                  </a:lnTo>
                  <a:cubicBezTo>
                    <a:pt x="17319" y="1280972"/>
                    <a:pt x="0" y="1263653"/>
                    <a:pt x="0" y="1242289"/>
                  </a:cubicBezTo>
                  <a:lnTo>
                    <a:pt x="0" y="38683"/>
                  </a:lnTo>
                  <a:cubicBezTo>
                    <a:pt x="0" y="28423"/>
                    <a:pt x="4075" y="18584"/>
                    <a:pt x="11330" y="11330"/>
                  </a:cubicBezTo>
                  <a:cubicBezTo>
                    <a:pt x="18584" y="4075"/>
                    <a:pt x="28423" y="0"/>
                    <a:pt x="38683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2804671" cy="1185722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04554" y="2252669"/>
            <a:ext cx="11681710" cy="6454145"/>
          </a:xfrm>
          <a:custGeom>
            <a:avLst/>
            <a:gdLst/>
            <a:ahLst/>
            <a:cxnLst/>
            <a:rect r="r" b="b" t="t" l="l"/>
            <a:pathLst>
              <a:path h="6454145" w="11681710">
                <a:moveTo>
                  <a:pt x="0" y="0"/>
                </a:moveTo>
                <a:lnTo>
                  <a:pt x="11681709" y="0"/>
                </a:lnTo>
                <a:lnTo>
                  <a:pt x="11681709" y="6454144"/>
                </a:lnTo>
                <a:lnTo>
                  <a:pt x="0" y="6454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738996"/>
            <a:ext cx="2245428" cy="2548004"/>
          </a:xfrm>
          <a:custGeom>
            <a:avLst/>
            <a:gdLst/>
            <a:ahLst/>
            <a:cxnLst/>
            <a:rect r="r" b="b" t="t" l="l"/>
            <a:pathLst>
              <a:path h="2548004" w="2245428">
                <a:moveTo>
                  <a:pt x="0" y="0"/>
                </a:moveTo>
                <a:lnTo>
                  <a:pt x="2245428" y="0"/>
                </a:lnTo>
                <a:lnTo>
                  <a:pt x="2245428" y="2548004"/>
                </a:lnTo>
                <a:lnTo>
                  <a:pt x="0" y="254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04862" y="7700626"/>
            <a:ext cx="3583138" cy="2586374"/>
          </a:xfrm>
          <a:custGeom>
            <a:avLst/>
            <a:gdLst/>
            <a:ahLst/>
            <a:cxnLst/>
            <a:rect r="r" b="b" t="t" l="l"/>
            <a:pathLst>
              <a:path h="2586374" w="3583138">
                <a:moveTo>
                  <a:pt x="0" y="0"/>
                </a:moveTo>
                <a:lnTo>
                  <a:pt x="3583138" y="0"/>
                </a:lnTo>
                <a:lnTo>
                  <a:pt x="3583138" y="2586374"/>
                </a:lnTo>
                <a:lnTo>
                  <a:pt x="0" y="2586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1158" y="609600"/>
            <a:ext cx="1286799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PROYECCIONES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59902" y="0"/>
            <a:ext cx="4628098" cy="4114800"/>
          </a:xfrm>
          <a:custGeom>
            <a:avLst/>
            <a:gdLst/>
            <a:ahLst/>
            <a:cxnLst/>
            <a:rect r="r" b="b" t="t" l="l"/>
            <a:pathLst>
              <a:path h="4114800" w="4628098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1755" y="2602548"/>
            <a:ext cx="13453605" cy="7075962"/>
          </a:xfrm>
          <a:custGeom>
            <a:avLst/>
            <a:gdLst/>
            <a:ahLst/>
            <a:cxnLst/>
            <a:rect r="r" b="b" t="t" l="l"/>
            <a:pathLst>
              <a:path h="7075962" w="13453605">
                <a:moveTo>
                  <a:pt x="0" y="0"/>
                </a:moveTo>
                <a:lnTo>
                  <a:pt x="13453606" y="0"/>
                </a:lnTo>
                <a:lnTo>
                  <a:pt x="13453606" y="7075961"/>
                </a:lnTo>
                <a:lnTo>
                  <a:pt x="0" y="7075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1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81100"/>
            <a:ext cx="826480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PLATAFORMA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50737" y="2058641"/>
            <a:ext cx="3922409" cy="1159809"/>
            <a:chOff x="0" y="0"/>
            <a:chExt cx="559534" cy="1654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9534" cy="165448"/>
            </a:xfrm>
            <a:custGeom>
              <a:avLst/>
              <a:gdLst/>
              <a:ahLst/>
              <a:cxnLst/>
              <a:rect r="r" b="b" t="t" l="l"/>
              <a:pathLst>
                <a:path h="165448" w="559534">
                  <a:moveTo>
                    <a:pt x="82724" y="0"/>
                  </a:moveTo>
                  <a:lnTo>
                    <a:pt x="476810" y="0"/>
                  </a:lnTo>
                  <a:cubicBezTo>
                    <a:pt x="522498" y="0"/>
                    <a:pt x="559534" y="37037"/>
                    <a:pt x="559534" y="82724"/>
                  </a:cubicBezTo>
                  <a:lnTo>
                    <a:pt x="559534" y="82724"/>
                  </a:lnTo>
                  <a:cubicBezTo>
                    <a:pt x="559534" y="128411"/>
                    <a:pt x="522498" y="165448"/>
                    <a:pt x="476810" y="165448"/>
                  </a:cubicBezTo>
                  <a:lnTo>
                    <a:pt x="82724" y="165448"/>
                  </a:lnTo>
                  <a:cubicBezTo>
                    <a:pt x="37037" y="165448"/>
                    <a:pt x="0" y="128411"/>
                    <a:pt x="0" y="82724"/>
                  </a:cubicBezTo>
                  <a:lnTo>
                    <a:pt x="0" y="82724"/>
                  </a:lnTo>
                  <a:cubicBezTo>
                    <a:pt x="0" y="37037"/>
                    <a:pt x="37037" y="0"/>
                    <a:pt x="82724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71450"/>
              <a:ext cx="559534" cy="165448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3310"/>
                </a:lnSpc>
                <a:spcBef>
                  <a:spcPct val="0"/>
                </a:spcBef>
              </a:pPr>
              <a:r>
                <a:rPr lang="en-US" sz="4299" spc="-35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Agregar 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00335" y="3676891"/>
            <a:ext cx="4753999" cy="4065410"/>
            <a:chOff x="0" y="0"/>
            <a:chExt cx="843296" cy="7211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3296" cy="721149"/>
            </a:xfrm>
            <a:custGeom>
              <a:avLst/>
              <a:gdLst/>
              <a:ahLst/>
              <a:cxnLst/>
              <a:rect r="r" b="b" t="t" l="l"/>
              <a:pathLst>
                <a:path h="721149" w="843296">
                  <a:moveTo>
                    <a:pt x="128652" y="0"/>
                  </a:moveTo>
                  <a:lnTo>
                    <a:pt x="714644" y="0"/>
                  </a:lnTo>
                  <a:cubicBezTo>
                    <a:pt x="785696" y="0"/>
                    <a:pt x="843296" y="57599"/>
                    <a:pt x="843296" y="128652"/>
                  </a:cubicBezTo>
                  <a:lnTo>
                    <a:pt x="843296" y="592497"/>
                  </a:lnTo>
                  <a:cubicBezTo>
                    <a:pt x="843296" y="663550"/>
                    <a:pt x="785696" y="721149"/>
                    <a:pt x="714644" y="721149"/>
                  </a:cubicBezTo>
                  <a:lnTo>
                    <a:pt x="128652" y="721149"/>
                  </a:lnTo>
                  <a:cubicBezTo>
                    <a:pt x="57599" y="721149"/>
                    <a:pt x="0" y="663550"/>
                    <a:pt x="0" y="592497"/>
                  </a:cubicBezTo>
                  <a:lnTo>
                    <a:pt x="0" y="128652"/>
                  </a:lnTo>
                  <a:cubicBezTo>
                    <a:pt x="0" y="57599"/>
                    <a:pt x="57599" y="0"/>
                    <a:pt x="128652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0"/>
              <a:ext cx="843296" cy="625899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539749" indent="-269875" lvl="1">
                <a:lnSpc>
                  <a:spcPts val="1924"/>
                </a:lnSpc>
                <a:buFont typeface="Arial"/>
                <a:buChar char="•"/>
              </a:pPr>
              <a:r>
                <a:rPr lang="en-US" sz="2499" spc="-204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Icono de la pagina.</a:t>
              </a:r>
            </a:p>
            <a:p>
              <a:pPr algn="ctr">
                <a:lnSpc>
                  <a:spcPts val="1924"/>
                </a:lnSpc>
              </a:pPr>
            </a:p>
            <a:p>
              <a:pPr algn="ctr" marL="539749" indent="-269875" lvl="1">
                <a:lnSpc>
                  <a:spcPts val="1924"/>
                </a:lnSpc>
                <a:buFont typeface="Arial"/>
                <a:buChar char="•"/>
              </a:pPr>
              <a:r>
                <a:rPr lang="en-US" sz="2499" spc="-204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Filtro para buscar libros.</a:t>
              </a:r>
            </a:p>
            <a:p>
              <a:pPr algn="ctr">
                <a:lnSpc>
                  <a:spcPts val="1924"/>
                </a:lnSpc>
              </a:pPr>
            </a:p>
            <a:p>
              <a:pPr algn="ctr" marL="539749" indent="-269875" lvl="1">
                <a:lnSpc>
                  <a:spcPts val="1924"/>
                </a:lnSpc>
                <a:buFont typeface="Arial"/>
                <a:buChar char="•"/>
              </a:pPr>
              <a:r>
                <a:rPr lang="en-US" sz="2499" spc="-204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Biblioteca</a:t>
              </a:r>
            </a:p>
            <a:p>
              <a:pPr algn="ctr">
                <a:lnSpc>
                  <a:spcPts val="1924"/>
                </a:lnSpc>
              </a:pPr>
            </a:p>
            <a:p>
              <a:pPr algn="ctr" marL="539749" indent="-269875" lvl="1">
                <a:lnSpc>
                  <a:spcPts val="1924"/>
                </a:lnSpc>
                <a:buFont typeface="Arial"/>
                <a:buChar char="•"/>
              </a:pPr>
              <a:r>
                <a:rPr lang="en-US" sz="2499" spc="-204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Botón de Guardar Credenciales</a:t>
              </a:r>
            </a:p>
            <a:p>
              <a:pPr algn="ctr">
                <a:lnSpc>
                  <a:spcPts val="1924"/>
                </a:lnSpc>
              </a:pPr>
            </a:p>
            <a:p>
              <a:pPr algn="ctr">
                <a:lnSpc>
                  <a:spcPts val="1924"/>
                </a:lnSpc>
              </a:pPr>
            </a:p>
            <a:p>
              <a:pPr algn="ctr">
                <a:lnSpc>
                  <a:spcPts val="192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919641" y="3676891"/>
            <a:ext cx="4584601" cy="4065410"/>
            <a:chOff x="0" y="0"/>
            <a:chExt cx="653996" cy="579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3996" cy="579933"/>
            </a:xfrm>
            <a:custGeom>
              <a:avLst/>
              <a:gdLst/>
              <a:ahLst/>
              <a:cxnLst/>
              <a:rect r="r" b="b" t="t" l="l"/>
              <a:pathLst>
                <a:path h="579933" w="653996">
                  <a:moveTo>
                    <a:pt x="133406" y="0"/>
                  </a:moveTo>
                  <a:lnTo>
                    <a:pt x="520591" y="0"/>
                  </a:lnTo>
                  <a:cubicBezTo>
                    <a:pt x="555972" y="0"/>
                    <a:pt x="589904" y="14055"/>
                    <a:pt x="614923" y="39074"/>
                  </a:cubicBezTo>
                  <a:cubicBezTo>
                    <a:pt x="639941" y="64092"/>
                    <a:pt x="653996" y="98024"/>
                    <a:pt x="653996" y="133406"/>
                  </a:cubicBezTo>
                  <a:lnTo>
                    <a:pt x="653996" y="446528"/>
                  </a:lnTo>
                  <a:cubicBezTo>
                    <a:pt x="653996" y="481909"/>
                    <a:pt x="639941" y="515841"/>
                    <a:pt x="614923" y="540860"/>
                  </a:cubicBezTo>
                  <a:cubicBezTo>
                    <a:pt x="589904" y="565878"/>
                    <a:pt x="555972" y="579933"/>
                    <a:pt x="520591" y="579933"/>
                  </a:cubicBezTo>
                  <a:lnTo>
                    <a:pt x="133406" y="579933"/>
                  </a:lnTo>
                  <a:cubicBezTo>
                    <a:pt x="98024" y="579933"/>
                    <a:pt x="64092" y="565878"/>
                    <a:pt x="39074" y="540860"/>
                  </a:cubicBezTo>
                  <a:cubicBezTo>
                    <a:pt x="14055" y="515841"/>
                    <a:pt x="0" y="481909"/>
                    <a:pt x="0" y="446528"/>
                  </a:cubicBezTo>
                  <a:lnTo>
                    <a:pt x="0" y="133406"/>
                  </a:lnTo>
                  <a:cubicBezTo>
                    <a:pt x="0" y="98024"/>
                    <a:pt x="14055" y="64092"/>
                    <a:pt x="39074" y="39074"/>
                  </a:cubicBezTo>
                  <a:cubicBezTo>
                    <a:pt x="64092" y="14055"/>
                    <a:pt x="98024" y="0"/>
                    <a:pt x="133406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0"/>
              <a:ext cx="653996" cy="484683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539753" indent="-269876" lvl="1">
                <a:lnSpc>
                  <a:spcPts val="1925"/>
                </a:lnSpc>
                <a:buFont typeface="Arial"/>
                <a:buChar char="•"/>
              </a:pPr>
              <a:r>
                <a:rPr lang="en-US" sz="2500" spc="-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Perfil de usuario</a:t>
              </a:r>
            </a:p>
            <a:p>
              <a:pPr algn="ctr">
                <a:lnSpc>
                  <a:spcPts val="1925"/>
                </a:lnSpc>
              </a:pPr>
            </a:p>
            <a:p>
              <a:pPr algn="ctr" marL="539753" indent="-269876" lvl="1">
                <a:lnSpc>
                  <a:spcPts val="1925"/>
                </a:lnSpc>
                <a:buFont typeface="Arial"/>
                <a:buChar char="•"/>
              </a:pPr>
              <a:r>
                <a:rPr lang="en-US" sz="2500" spc="-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Recordar contraseña</a:t>
              </a:r>
            </a:p>
            <a:p>
              <a:pPr algn="ctr">
                <a:lnSpc>
                  <a:spcPts val="1925"/>
                </a:lnSpc>
              </a:pPr>
            </a:p>
            <a:p>
              <a:pPr algn="ctr" marL="539753" indent="-269876" lvl="1">
                <a:lnSpc>
                  <a:spcPts val="1925"/>
                </a:lnSpc>
                <a:buFont typeface="Arial"/>
                <a:buChar char="•"/>
              </a:pPr>
              <a:r>
                <a:rPr lang="en-US" sz="2500" spc="-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Editar Perfil</a:t>
              </a:r>
            </a:p>
            <a:p>
              <a:pPr algn="ctr">
                <a:lnSpc>
                  <a:spcPts val="1925"/>
                </a:lnSpc>
              </a:pPr>
            </a:p>
            <a:p>
              <a:pPr algn="ctr" marL="539753" indent="-269876" lvl="1">
                <a:lnSpc>
                  <a:spcPts val="1925"/>
                </a:lnSpc>
                <a:buFont typeface="Arial"/>
                <a:buChar char="•"/>
              </a:pPr>
              <a:r>
                <a:rPr lang="en-US" sz="2500" spc="-20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Mis Historias</a:t>
              </a:r>
            </a:p>
            <a:p>
              <a:pPr algn="ctr">
                <a:lnSpc>
                  <a:spcPts val="1925"/>
                </a:lnSpc>
              </a:pPr>
            </a:p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77532" y="2058641"/>
            <a:ext cx="3922409" cy="1159809"/>
            <a:chOff x="0" y="0"/>
            <a:chExt cx="559534" cy="1654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9534" cy="165448"/>
            </a:xfrm>
            <a:custGeom>
              <a:avLst/>
              <a:gdLst/>
              <a:ahLst/>
              <a:cxnLst/>
              <a:rect r="r" b="b" t="t" l="l"/>
              <a:pathLst>
                <a:path h="165448" w="559534">
                  <a:moveTo>
                    <a:pt x="82724" y="0"/>
                  </a:moveTo>
                  <a:lnTo>
                    <a:pt x="476810" y="0"/>
                  </a:lnTo>
                  <a:cubicBezTo>
                    <a:pt x="522498" y="0"/>
                    <a:pt x="559534" y="37037"/>
                    <a:pt x="559534" y="82724"/>
                  </a:cubicBezTo>
                  <a:lnTo>
                    <a:pt x="559534" y="82724"/>
                  </a:lnTo>
                  <a:cubicBezTo>
                    <a:pt x="559534" y="128411"/>
                    <a:pt x="522498" y="165448"/>
                    <a:pt x="476810" y="165448"/>
                  </a:cubicBezTo>
                  <a:lnTo>
                    <a:pt x="82724" y="165448"/>
                  </a:lnTo>
                  <a:cubicBezTo>
                    <a:pt x="37037" y="165448"/>
                    <a:pt x="0" y="128411"/>
                    <a:pt x="0" y="82724"/>
                  </a:cubicBezTo>
                  <a:lnTo>
                    <a:pt x="0" y="82724"/>
                  </a:lnTo>
                  <a:cubicBezTo>
                    <a:pt x="0" y="37037"/>
                    <a:pt x="37037" y="0"/>
                    <a:pt x="82724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71450"/>
              <a:ext cx="559534" cy="165448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3310"/>
                </a:lnSpc>
                <a:spcBef>
                  <a:spcPct val="0"/>
                </a:spcBef>
              </a:pPr>
              <a:r>
                <a:rPr lang="en-US" sz="4299" spc="-35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Arreglar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648826" y="6865514"/>
            <a:ext cx="5392027" cy="3421486"/>
          </a:xfrm>
          <a:custGeom>
            <a:avLst/>
            <a:gdLst/>
            <a:ahLst/>
            <a:cxnLst/>
            <a:rect r="r" b="b" t="t" l="l"/>
            <a:pathLst>
              <a:path h="3421486" w="5392027">
                <a:moveTo>
                  <a:pt x="0" y="0"/>
                </a:moveTo>
                <a:lnTo>
                  <a:pt x="5392027" y="0"/>
                </a:lnTo>
                <a:lnTo>
                  <a:pt x="5392027" y="3421486"/>
                </a:lnTo>
                <a:lnTo>
                  <a:pt x="0" y="3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54335" y="230663"/>
            <a:ext cx="3170106" cy="3218047"/>
          </a:xfrm>
          <a:custGeom>
            <a:avLst/>
            <a:gdLst/>
            <a:ahLst/>
            <a:cxnLst/>
            <a:rect r="r" b="b" t="t" l="l"/>
            <a:pathLst>
              <a:path h="3218047" w="3170106">
                <a:moveTo>
                  <a:pt x="0" y="0"/>
                </a:moveTo>
                <a:lnTo>
                  <a:pt x="3170106" y="0"/>
                </a:lnTo>
                <a:lnTo>
                  <a:pt x="3170106" y="3218047"/>
                </a:lnTo>
                <a:lnTo>
                  <a:pt x="0" y="3218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6457066"/>
            <a:ext cx="4925295" cy="3829934"/>
          </a:xfrm>
          <a:custGeom>
            <a:avLst/>
            <a:gdLst/>
            <a:ahLst/>
            <a:cxnLst/>
            <a:rect r="r" b="b" t="t" l="l"/>
            <a:pathLst>
              <a:path h="3829934" w="4925295">
                <a:moveTo>
                  <a:pt x="0" y="0"/>
                </a:moveTo>
                <a:lnTo>
                  <a:pt x="4925295" y="0"/>
                </a:lnTo>
                <a:lnTo>
                  <a:pt x="4925295" y="3829934"/>
                </a:lnTo>
                <a:lnTo>
                  <a:pt x="0" y="3829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01158" y="609600"/>
            <a:ext cx="1286799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PRÓXIMAS MEJORAS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0994" y="3767360"/>
            <a:ext cx="11506012" cy="315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4"/>
              </a:lnSpc>
            </a:pPr>
            <a:r>
              <a:rPr lang="en-US" b="true" sz="12351" spc="-38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¡MUCHAS GRACIAS!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83666">
            <a:off x="15600339" y="2934380"/>
            <a:ext cx="5375321" cy="10409953"/>
          </a:xfrm>
          <a:custGeom>
            <a:avLst/>
            <a:gdLst/>
            <a:ahLst/>
            <a:cxnLst/>
            <a:rect r="r" b="b" t="t" l="l"/>
            <a:pathLst>
              <a:path h="10409953" w="5375321">
                <a:moveTo>
                  <a:pt x="0" y="0"/>
                </a:moveTo>
                <a:lnTo>
                  <a:pt x="5375322" y="0"/>
                </a:lnTo>
                <a:lnTo>
                  <a:pt x="5375322" y="10409953"/>
                </a:lnTo>
                <a:lnTo>
                  <a:pt x="0" y="10409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9772">
            <a:off x="-2268636" y="-3939641"/>
            <a:ext cx="5788999" cy="11211090"/>
          </a:xfrm>
          <a:custGeom>
            <a:avLst/>
            <a:gdLst/>
            <a:ahLst/>
            <a:cxnLst/>
            <a:rect r="r" b="b" t="t" l="l"/>
            <a:pathLst>
              <a:path h="11211090" w="5788999">
                <a:moveTo>
                  <a:pt x="0" y="0"/>
                </a:moveTo>
                <a:lnTo>
                  <a:pt x="5788999" y="0"/>
                </a:lnTo>
                <a:lnTo>
                  <a:pt x="5788999" y="11211090"/>
                </a:lnTo>
                <a:lnTo>
                  <a:pt x="0" y="11211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902871">
            <a:off x="-121725" y="5082023"/>
            <a:ext cx="5375321" cy="10409953"/>
          </a:xfrm>
          <a:custGeom>
            <a:avLst/>
            <a:gdLst/>
            <a:ahLst/>
            <a:cxnLst/>
            <a:rect r="r" b="b" t="t" l="l"/>
            <a:pathLst>
              <a:path h="10409953" w="5375321">
                <a:moveTo>
                  <a:pt x="0" y="0"/>
                </a:moveTo>
                <a:lnTo>
                  <a:pt x="5375322" y="0"/>
                </a:lnTo>
                <a:lnTo>
                  <a:pt x="5375322" y="10409954"/>
                </a:lnTo>
                <a:lnTo>
                  <a:pt x="0" y="10409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80469">
            <a:off x="11816455" y="-5675713"/>
            <a:ext cx="5861464" cy="11351426"/>
          </a:xfrm>
          <a:custGeom>
            <a:avLst/>
            <a:gdLst/>
            <a:ahLst/>
            <a:cxnLst/>
            <a:rect r="r" b="b" t="t" l="l"/>
            <a:pathLst>
              <a:path h="11351426" w="5861464">
                <a:moveTo>
                  <a:pt x="0" y="0"/>
                </a:moveTo>
                <a:lnTo>
                  <a:pt x="5861464" y="0"/>
                </a:lnTo>
                <a:lnTo>
                  <a:pt x="5861464" y="11351426"/>
                </a:lnTo>
                <a:lnTo>
                  <a:pt x="0" y="113514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29848" y="-8765060"/>
            <a:ext cx="6770644" cy="10430964"/>
          </a:xfrm>
          <a:custGeom>
            <a:avLst/>
            <a:gdLst/>
            <a:ahLst/>
            <a:cxnLst/>
            <a:rect r="r" b="b" t="t" l="l"/>
            <a:pathLst>
              <a:path h="10430964" w="6770644">
                <a:moveTo>
                  <a:pt x="0" y="0"/>
                </a:moveTo>
                <a:lnTo>
                  <a:pt x="6770644" y="0"/>
                </a:lnTo>
                <a:lnTo>
                  <a:pt x="6770644" y="10430964"/>
                </a:lnTo>
                <a:lnTo>
                  <a:pt x="0" y="10430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11246">
            <a:off x="7772559" y="7259944"/>
            <a:ext cx="9006740" cy="13875930"/>
          </a:xfrm>
          <a:custGeom>
            <a:avLst/>
            <a:gdLst/>
            <a:ahLst/>
            <a:cxnLst/>
            <a:rect r="r" b="b" t="t" l="l"/>
            <a:pathLst>
              <a:path h="13875930" w="9006740">
                <a:moveTo>
                  <a:pt x="0" y="0"/>
                </a:moveTo>
                <a:lnTo>
                  <a:pt x="9006740" y="0"/>
                </a:lnTo>
                <a:lnTo>
                  <a:pt x="9006740" y="13875930"/>
                </a:lnTo>
                <a:lnTo>
                  <a:pt x="0" y="13875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42431" y="6737711"/>
            <a:ext cx="6297126" cy="3549289"/>
          </a:xfrm>
          <a:custGeom>
            <a:avLst/>
            <a:gdLst/>
            <a:ahLst/>
            <a:cxnLst/>
            <a:rect r="r" b="b" t="t" l="l"/>
            <a:pathLst>
              <a:path h="3549289" w="6297126">
                <a:moveTo>
                  <a:pt x="0" y="0"/>
                </a:moveTo>
                <a:lnTo>
                  <a:pt x="6297126" y="0"/>
                </a:lnTo>
                <a:lnTo>
                  <a:pt x="6297126" y="3549289"/>
                </a:lnTo>
                <a:lnTo>
                  <a:pt x="0" y="35492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8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56797" y="0"/>
            <a:ext cx="2625991" cy="4114800"/>
          </a:xfrm>
          <a:custGeom>
            <a:avLst/>
            <a:gdLst/>
            <a:ahLst/>
            <a:cxnLst/>
            <a:rect r="r" b="b" t="t" l="l"/>
            <a:pathLst>
              <a:path h="4114800" w="2625991">
                <a:moveTo>
                  <a:pt x="0" y="0"/>
                </a:moveTo>
                <a:lnTo>
                  <a:pt x="2625990" y="0"/>
                </a:lnTo>
                <a:lnTo>
                  <a:pt x="26259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4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3396417">
            <a:off x="-1315801" y="-2606309"/>
            <a:ext cx="4476878" cy="5823581"/>
          </a:xfrm>
          <a:custGeom>
            <a:avLst/>
            <a:gdLst/>
            <a:ahLst/>
            <a:cxnLst/>
            <a:rect r="r" b="b" t="t" l="l"/>
            <a:pathLst>
              <a:path h="5823581" w="4476878">
                <a:moveTo>
                  <a:pt x="4476878" y="5823581"/>
                </a:moveTo>
                <a:lnTo>
                  <a:pt x="0" y="5823581"/>
                </a:lnTo>
                <a:lnTo>
                  <a:pt x="0" y="0"/>
                </a:lnTo>
                <a:lnTo>
                  <a:pt x="4476878" y="0"/>
                </a:lnTo>
                <a:lnTo>
                  <a:pt x="4476878" y="5823581"/>
                </a:lnTo>
                <a:close/>
              </a:path>
            </a:pathLst>
          </a:custGeom>
          <a:blipFill>
            <a:blip r:embed="rId19">
              <a:alphaModFix amt="59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396417">
            <a:off x="14986624" y="6395081"/>
            <a:ext cx="4630843" cy="6023861"/>
          </a:xfrm>
          <a:custGeom>
            <a:avLst/>
            <a:gdLst/>
            <a:ahLst/>
            <a:cxnLst/>
            <a:rect r="r" b="b" t="t" l="l"/>
            <a:pathLst>
              <a:path h="6023861" w="4630843">
                <a:moveTo>
                  <a:pt x="4630844" y="6023861"/>
                </a:moveTo>
                <a:lnTo>
                  <a:pt x="0" y="6023861"/>
                </a:lnTo>
                <a:lnTo>
                  <a:pt x="0" y="0"/>
                </a:lnTo>
                <a:lnTo>
                  <a:pt x="4630844" y="0"/>
                </a:lnTo>
                <a:lnTo>
                  <a:pt x="4630844" y="6023861"/>
                </a:lnTo>
                <a:close/>
              </a:path>
            </a:pathLst>
          </a:custGeom>
          <a:blipFill>
            <a:blip r:embed="rId19">
              <a:alphaModFix amt="59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42008">
            <a:off x="215955" y="221532"/>
            <a:ext cx="2693983" cy="3285345"/>
          </a:xfrm>
          <a:custGeom>
            <a:avLst/>
            <a:gdLst/>
            <a:ahLst/>
            <a:cxnLst/>
            <a:rect r="r" b="b" t="t" l="l"/>
            <a:pathLst>
              <a:path h="3285345" w="2693983">
                <a:moveTo>
                  <a:pt x="0" y="0"/>
                </a:moveTo>
                <a:lnTo>
                  <a:pt x="2693983" y="0"/>
                </a:lnTo>
                <a:lnTo>
                  <a:pt x="2693983" y="3285345"/>
                </a:lnTo>
                <a:lnTo>
                  <a:pt x="0" y="3285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822300" y="4993824"/>
            <a:ext cx="6119279" cy="529317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91511" y="1250886"/>
            <a:ext cx="1315943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PROBLEMATICA Y SOLUCIÓN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62947" y="3728410"/>
            <a:ext cx="9670624" cy="5453109"/>
            <a:chOff x="0" y="0"/>
            <a:chExt cx="1715439" cy="9673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5439" cy="967309"/>
            </a:xfrm>
            <a:custGeom>
              <a:avLst/>
              <a:gdLst/>
              <a:ahLst/>
              <a:cxnLst/>
              <a:rect r="r" b="b" t="t" l="l"/>
              <a:pathLst>
                <a:path h="967309" w="1715439">
                  <a:moveTo>
                    <a:pt x="63244" y="0"/>
                  </a:moveTo>
                  <a:lnTo>
                    <a:pt x="1652195" y="0"/>
                  </a:lnTo>
                  <a:cubicBezTo>
                    <a:pt x="1668968" y="0"/>
                    <a:pt x="1685055" y="6663"/>
                    <a:pt x="1696915" y="18524"/>
                  </a:cubicBezTo>
                  <a:cubicBezTo>
                    <a:pt x="1708776" y="30384"/>
                    <a:pt x="1715439" y="46471"/>
                    <a:pt x="1715439" y="63244"/>
                  </a:cubicBezTo>
                  <a:lnTo>
                    <a:pt x="1715439" y="904064"/>
                  </a:lnTo>
                  <a:cubicBezTo>
                    <a:pt x="1715439" y="920838"/>
                    <a:pt x="1708776" y="936924"/>
                    <a:pt x="1696915" y="948785"/>
                  </a:cubicBezTo>
                  <a:cubicBezTo>
                    <a:pt x="1685055" y="960645"/>
                    <a:pt x="1668968" y="967309"/>
                    <a:pt x="1652195" y="967309"/>
                  </a:cubicBezTo>
                  <a:lnTo>
                    <a:pt x="63244" y="967309"/>
                  </a:lnTo>
                  <a:cubicBezTo>
                    <a:pt x="46471" y="967309"/>
                    <a:pt x="30384" y="960645"/>
                    <a:pt x="18524" y="948785"/>
                  </a:cubicBezTo>
                  <a:cubicBezTo>
                    <a:pt x="6663" y="936924"/>
                    <a:pt x="0" y="920838"/>
                    <a:pt x="0" y="904064"/>
                  </a:cubicBezTo>
                  <a:lnTo>
                    <a:pt x="0" y="63244"/>
                  </a:lnTo>
                  <a:cubicBezTo>
                    <a:pt x="0" y="46471"/>
                    <a:pt x="6663" y="30384"/>
                    <a:pt x="18524" y="18524"/>
                  </a:cubicBezTo>
                  <a:cubicBezTo>
                    <a:pt x="30384" y="6663"/>
                    <a:pt x="46471" y="0"/>
                    <a:pt x="63244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0"/>
              <a:ext cx="1715439" cy="872059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46670" y="3956865"/>
            <a:ext cx="8703178" cy="492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0"/>
              </a:lnSpc>
            </a:pPr>
            <a:r>
              <a:rPr lang="en-US" sz="3042">
                <a:solidFill>
                  <a:srgbClr val="33312E"/>
                </a:solidFill>
                <a:latin typeface="DM Sans"/>
                <a:ea typeface="DM Sans"/>
                <a:cs typeface="DM Sans"/>
                <a:sym typeface="DM Sans"/>
              </a:rPr>
              <a:t> La complejidad de la lectura de libros en el mismo idioma nativo y el acceso a estos, teniendo altos costos en la traducción manual y presentando procesos largos de traducción, siendo estos de varias semanas. La visión es desarrollar un sistema de traducción automática e inmediata que optimice la accesibilidad global del contenido, asegure la seguridad y privacidad del usuario.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0583" y="608420"/>
            <a:ext cx="1315943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ESTADISTICAS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96604" y="2663632"/>
            <a:ext cx="16230600" cy="6594668"/>
            <a:chOff x="0" y="0"/>
            <a:chExt cx="2879091" cy="11698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79091" cy="1169806"/>
            </a:xfrm>
            <a:custGeom>
              <a:avLst/>
              <a:gdLst/>
              <a:ahLst/>
              <a:cxnLst/>
              <a:rect r="r" b="b" t="t" l="l"/>
              <a:pathLst>
                <a:path h="1169806" w="2879091">
                  <a:moveTo>
                    <a:pt x="37683" y="0"/>
                  </a:moveTo>
                  <a:lnTo>
                    <a:pt x="2841409" y="0"/>
                  </a:lnTo>
                  <a:cubicBezTo>
                    <a:pt x="2862220" y="0"/>
                    <a:pt x="2879091" y="16871"/>
                    <a:pt x="2879091" y="37683"/>
                  </a:cubicBezTo>
                  <a:lnTo>
                    <a:pt x="2879091" y="1132123"/>
                  </a:lnTo>
                  <a:cubicBezTo>
                    <a:pt x="2879091" y="1142117"/>
                    <a:pt x="2875121" y="1151702"/>
                    <a:pt x="2868054" y="1158769"/>
                  </a:cubicBezTo>
                  <a:cubicBezTo>
                    <a:pt x="2860987" y="1165836"/>
                    <a:pt x="2851403" y="1169806"/>
                    <a:pt x="2841409" y="1169806"/>
                  </a:cubicBezTo>
                  <a:lnTo>
                    <a:pt x="37683" y="1169806"/>
                  </a:lnTo>
                  <a:cubicBezTo>
                    <a:pt x="16871" y="1169806"/>
                    <a:pt x="0" y="1152935"/>
                    <a:pt x="0" y="1132123"/>
                  </a:cubicBezTo>
                  <a:lnTo>
                    <a:pt x="0" y="37683"/>
                  </a:lnTo>
                  <a:cubicBezTo>
                    <a:pt x="0" y="27689"/>
                    <a:pt x="3970" y="18104"/>
                    <a:pt x="11037" y="11037"/>
                  </a:cubicBezTo>
                  <a:cubicBezTo>
                    <a:pt x="18104" y="3970"/>
                    <a:pt x="27689" y="0"/>
                    <a:pt x="37683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0"/>
              <a:ext cx="2879091" cy="1074556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043433">
            <a:off x="380527" y="-169093"/>
            <a:ext cx="3046972" cy="2900378"/>
            <a:chOff x="0" y="0"/>
            <a:chExt cx="4062630" cy="3867170"/>
          </a:xfrm>
        </p:grpSpPr>
        <p:sp>
          <p:nvSpPr>
            <p:cNvPr name="Freeform 8" id="8"/>
            <p:cNvSpPr/>
            <p:nvPr/>
          </p:nvSpPr>
          <p:spPr>
            <a:xfrm flipH="false" flipV="false" rot="-1086926">
              <a:off x="383233" y="438325"/>
              <a:ext cx="3296164" cy="2990520"/>
            </a:xfrm>
            <a:custGeom>
              <a:avLst/>
              <a:gdLst/>
              <a:ahLst/>
              <a:cxnLst/>
              <a:rect r="r" b="b" t="t" l="l"/>
              <a:pathLst>
                <a:path h="2990520" w="3296164">
                  <a:moveTo>
                    <a:pt x="0" y="0"/>
                  </a:moveTo>
                  <a:lnTo>
                    <a:pt x="3296164" y="0"/>
                  </a:lnTo>
                  <a:lnTo>
                    <a:pt x="3296164" y="2990520"/>
                  </a:lnTo>
                  <a:lnTo>
                    <a:pt x="0" y="299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6926">
              <a:off x="1039657" y="1138651"/>
              <a:ext cx="2125754" cy="2025264"/>
            </a:xfrm>
            <a:custGeom>
              <a:avLst/>
              <a:gdLst/>
              <a:ahLst/>
              <a:cxnLst/>
              <a:rect r="r" b="b" t="t" l="l"/>
              <a:pathLst>
                <a:path h="2025264" w="2125754">
                  <a:moveTo>
                    <a:pt x="0" y="0"/>
                  </a:moveTo>
                  <a:lnTo>
                    <a:pt x="2125754" y="0"/>
                  </a:lnTo>
                  <a:lnTo>
                    <a:pt x="2125754" y="2025264"/>
                  </a:lnTo>
                  <a:lnTo>
                    <a:pt x="0" y="2025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448418" y="7830815"/>
            <a:ext cx="2823201" cy="245618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6801399" y="3505309"/>
            <a:ext cx="5759741" cy="4911315"/>
            <a:chOff x="0" y="0"/>
            <a:chExt cx="7679654" cy="65484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520429"/>
              <a:ext cx="4900006" cy="5027992"/>
            </a:xfrm>
            <a:custGeom>
              <a:avLst/>
              <a:gdLst/>
              <a:ahLst/>
              <a:cxnLst/>
              <a:rect r="r" b="b" t="t" l="l"/>
              <a:pathLst>
                <a:path h="5027992" w="4900006">
                  <a:moveTo>
                    <a:pt x="0" y="0"/>
                  </a:moveTo>
                  <a:lnTo>
                    <a:pt x="4900006" y="0"/>
                  </a:lnTo>
                  <a:lnTo>
                    <a:pt x="4900006" y="5027991"/>
                  </a:lnTo>
                  <a:lnTo>
                    <a:pt x="0" y="5027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132357">
              <a:off x="4486983" y="3389894"/>
              <a:ext cx="1577557" cy="445660"/>
            </a:xfrm>
            <a:custGeom>
              <a:avLst/>
              <a:gdLst/>
              <a:ahLst/>
              <a:cxnLst/>
              <a:rect r="r" b="b" t="t" l="l"/>
              <a:pathLst>
                <a:path h="445660" w="1577557">
                  <a:moveTo>
                    <a:pt x="0" y="0"/>
                  </a:moveTo>
                  <a:lnTo>
                    <a:pt x="1577556" y="0"/>
                  </a:lnTo>
                  <a:lnTo>
                    <a:pt x="1577556" y="445659"/>
                  </a:lnTo>
                  <a:lnTo>
                    <a:pt x="0" y="445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931263">
              <a:off x="620017" y="631487"/>
              <a:ext cx="1596562" cy="1166942"/>
            </a:xfrm>
            <a:custGeom>
              <a:avLst/>
              <a:gdLst/>
              <a:ahLst/>
              <a:cxnLst/>
              <a:rect r="r" b="b" t="t" l="l"/>
              <a:pathLst>
                <a:path h="1166942" w="1596562">
                  <a:moveTo>
                    <a:pt x="0" y="0"/>
                  </a:moveTo>
                  <a:lnTo>
                    <a:pt x="1596563" y="0"/>
                  </a:lnTo>
                  <a:lnTo>
                    <a:pt x="1596563" y="1166942"/>
                  </a:lnTo>
                  <a:lnTo>
                    <a:pt x="0" y="1166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418298" y="-47625"/>
              <a:ext cx="2471196" cy="1716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9"/>
                </a:lnSpc>
              </a:pPr>
              <a:r>
                <a:rPr lang="en-US" sz="2478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Bilingüe</a:t>
              </a:r>
            </a:p>
            <a:p>
              <a:pPr algn="ctr">
                <a:lnSpc>
                  <a:spcPts val="3469"/>
                </a:lnSpc>
              </a:pPr>
              <a:r>
                <a:rPr lang="en-US" sz="24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10%</a:t>
              </a:r>
            </a:p>
            <a:p>
              <a:pPr algn="ctr">
                <a:lnSpc>
                  <a:spcPts val="3469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900006" y="2264774"/>
              <a:ext cx="2779648" cy="1716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9"/>
                </a:lnSpc>
              </a:pPr>
              <a:r>
                <a:rPr lang="en-US" sz="2478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Monolingüe:</a:t>
              </a:r>
            </a:p>
            <a:p>
              <a:pPr algn="ctr">
                <a:lnSpc>
                  <a:spcPts val="3469"/>
                </a:lnSpc>
              </a:pPr>
              <a:r>
                <a:rPr lang="en-US" sz="24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90%</a:t>
              </a:r>
            </a:p>
            <a:p>
              <a:pPr algn="ctr">
                <a:lnSpc>
                  <a:spcPts val="346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61140" y="2424082"/>
            <a:ext cx="4698160" cy="3397558"/>
            <a:chOff x="0" y="0"/>
            <a:chExt cx="6264213" cy="453007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70188"/>
              <a:ext cx="6264213" cy="151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26"/>
                </a:lnSpc>
              </a:pPr>
              <a:r>
                <a:rPr lang="en-US" sz="7654" i="true">
                  <a:solidFill>
                    <a:srgbClr val="000000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32,6%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393001"/>
              <a:ext cx="6264213" cy="1595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5"/>
                </a:lnSpc>
              </a:pPr>
              <a:r>
                <a:rPr lang="en-US" sz="1785" i="true" spc="317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USUARIOS QUE PREFIEREN LEER EN PLATAFORMAS DEBIDO A OFRECER CONTENIDO TRADUCIDO.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4235897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02405" y="2424082"/>
            <a:ext cx="5697349" cy="4198774"/>
            <a:chOff x="0" y="0"/>
            <a:chExt cx="7596466" cy="559836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19050"/>
              <a:ext cx="7596466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70188"/>
              <a:ext cx="7596466" cy="2985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26"/>
                </a:lnSpc>
              </a:pPr>
              <a:r>
                <a:rPr lang="en-US" sz="7654" i="true">
                  <a:solidFill>
                    <a:srgbClr val="000000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2.000 a 5.000 USD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3865788"/>
              <a:ext cx="7596466" cy="1190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5"/>
                </a:lnSpc>
              </a:pPr>
              <a:r>
                <a:rPr lang="en-US" sz="1785" i="true" spc="317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LA TRADUCCIÓN PARA UN LIBRO MEDIANO DE 200 A 300 PÁGINAS IMPLICA GRANDES COSTOS.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5304186"/>
              <a:ext cx="7596466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802000" y="6061190"/>
            <a:ext cx="4698160" cy="2790811"/>
            <a:chOff x="0" y="0"/>
            <a:chExt cx="6264213" cy="372108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19050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670188"/>
              <a:ext cx="6264213" cy="151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26"/>
                </a:lnSpc>
              </a:pPr>
              <a:r>
                <a:rPr lang="en-US" sz="7654" i="true">
                  <a:solidFill>
                    <a:srgbClr val="000000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70%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393001"/>
              <a:ext cx="6264213" cy="786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5"/>
                </a:lnSpc>
              </a:pPr>
              <a:r>
                <a:rPr lang="en-US" sz="1785" i="true" spc="317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DE AUMENTO EN ACCESO A CONTENIDOS EXTRANJEROS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3426901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015229" y="5809280"/>
            <a:ext cx="4698160" cy="3094184"/>
            <a:chOff x="0" y="0"/>
            <a:chExt cx="6264213" cy="4125579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19050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670188"/>
              <a:ext cx="6264213" cy="151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26"/>
                </a:lnSpc>
              </a:pPr>
              <a:r>
                <a:rPr lang="en-US" sz="7654" i="true">
                  <a:solidFill>
                    <a:srgbClr val="000000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7/10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2393001"/>
              <a:ext cx="6264213" cy="1190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5"/>
                </a:lnSpc>
              </a:pPr>
              <a:r>
                <a:rPr lang="en-US" sz="1785" i="true" spc="317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PERSONAS DECLARAN TENER MUCHO O BASTANTE INTERES EN LA LECTURA POR GUSTO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3831399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2016">
            <a:off x="1000751" y="292187"/>
            <a:ext cx="1667941" cy="2034075"/>
          </a:xfrm>
          <a:custGeom>
            <a:avLst/>
            <a:gdLst/>
            <a:ahLst/>
            <a:cxnLst/>
            <a:rect r="r" b="b" t="t" l="l"/>
            <a:pathLst>
              <a:path h="2034075" w="1667941">
                <a:moveTo>
                  <a:pt x="0" y="0"/>
                </a:moveTo>
                <a:lnTo>
                  <a:pt x="1667941" y="0"/>
                </a:lnTo>
                <a:lnTo>
                  <a:pt x="1667941" y="2034075"/>
                </a:lnTo>
                <a:lnTo>
                  <a:pt x="0" y="203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78987" y="1046369"/>
            <a:ext cx="1315943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METODOLOGIA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32839" y="2663510"/>
            <a:ext cx="3347320" cy="944996"/>
            <a:chOff x="0" y="0"/>
            <a:chExt cx="4463093" cy="125999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463093" cy="1259995"/>
              <a:chOff x="0" y="0"/>
              <a:chExt cx="477497" cy="13480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77497" cy="134804"/>
              </a:xfrm>
              <a:custGeom>
                <a:avLst/>
                <a:gdLst/>
                <a:ahLst/>
                <a:cxnLst/>
                <a:rect r="r" b="b" t="t" l="l"/>
                <a:pathLst>
                  <a:path h="134804" w="477497">
                    <a:moveTo>
                      <a:pt x="67402" y="0"/>
                    </a:moveTo>
                    <a:lnTo>
                      <a:pt x="410095" y="0"/>
                    </a:lnTo>
                    <a:cubicBezTo>
                      <a:pt x="427971" y="0"/>
                      <a:pt x="445115" y="7101"/>
                      <a:pt x="457756" y="19742"/>
                    </a:cubicBezTo>
                    <a:cubicBezTo>
                      <a:pt x="470396" y="32382"/>
                      <a:pt x="477497" y="49526"/>
                      <a:pt x="477497" y="67402"/>
                    </a:cubicBezTo>
                    <a:lnTo>
                      <a:pt x="477497" y="67402"/>
                    </a:lnTo>
                    <a:cubicBezTo>
                      <a:pt x="477497" y="104627"/>
                      <a:pt x="447320" y="134804"/>
                      <a:pt x="410095" y="134804"/>
                    </a:cubicBezTo>
                    <a:lnTo>
                      <a:pt x="67402" y="134804"/>
                    </a:lnTo>
                    <a:cubicBezTo>
                      <a:pt x="30177" y="134804"/>
                      <a:pt x="0" y="104627"/>
                      <a:pt x="0" y="67402"/>
                    </a:cubicBezTo>
                    <a:lnTo>
                      <a:pt x="0" y="67402"/>
                    </a:lnTo>
                    <a:cubicBezTo>
                      <a:pt x="0" y="30177"/>
                      <a:pt x="30177" y="0"/>
                      <a:pt x="67402" y="0"/>
                    </a:cubicBezTo>
                    <a:close/>
                  </a:path>
                </a:pathLst>
              </a:custGeom>
              <a:solidFill>
                <a:srgbClr val="D3E4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0"/>
                <a:ext cx="477497" cy="39554"/>
              </a:xfrm>
              <a:prstGeom prst="rect">
                <a:avLst/>
              </a:prstGeom>
            </p:spPr>
            <p:txBody>
              <a:bodyPr anchor="ctr" rtlCol="false" tIns="66837" lIns="66837" bIns="66837" rIns="66837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39961" y="87920"/>
              <a:ext cx="3983172" cy="1036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1 - Fase de Planificación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5487" y="4007457"/>
            <a:ext cx="3321425" cy="1081283"/>
            <a:chOff x="0" y="0"/>
            <a:chExt cx="589176" cy="1918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9176" cy="191805"/>
            </a:xfrm>
            <a:custGeom>
              <a:avLst/>
              <a:gdLst/>
              <a:ahLst/>
              <a:cxnLst/>
              <a:rect r="r" b="b" t="t" l="l"/>
              <a:pathLst>
                <a:path h="191805" w="589176">
                  <a:moveTo>
                    <a:pt x="95903" y="0"/>
                  </a:moveTo>
                  <a:lnTo>
                    <a:pt x="493274" y="0"/>
                  </a:lnTo>
                  <a:cubicBezTo>
                    <a:pt x="546239" y="0"/>
                    <a:pt x="589176" y="42937"/>
                    <a:pt x="589176" y="95903"/>
                  </a:cubicBezTo>
                  <a:lnTo>
                    <a:pt x="589176" y="95903"/>
                  </a:lnTo>
                  <a:cubicBezTo>
                    <a:pt x="589176" y="148868"/>
                    <a:pt x="546239" y="191805"/>
                    <a:pt x="493274" y="191805"/>
                  </a:cubicBezTo>
                  <a:lnTo>
                    <a:pt x="95903" y="191805"/>
                  </a:lnTo>
                  <a:cubicBezTo>
                    <a:pt x="42937" y="191805"/>
                    <a:pt x="0" y="148868"/>
                    <a:pt x="0" y="95903"/>
                  </a:cubicBezTo>
                  <a:lnTo>
                    <a:pt x="0" y="95903"/>
                  </a:lnTo>
                  <a:cubicBezTo>
                    <a:pt x="0" y="42937"/>
                    <a:pt x="42937" y="0"/>
                    <a:pt x="95903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0"/>
              <a:ext cx="589176" cy="96555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54065" y="4140263"/>
            <a:ext cx="2964268" cy="78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2 - Fase de Análisis y diseño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408966" y="2569301"/>
            <a:ext cx="12964602" cy="1123084"/>
            <a:chOff x="0" y="0"/>
            <a:chExt cx="1849409" cy="1602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49409" cy="160209"/>
            </a:xfrm>
            <a:custGeom>
              <a:avLst/>
              <a:gdLst/>
              <a:ahLst/>
              <a:cxnLst/>
              <a:rect r="r" b="b" t="t" l="l"/>
              <a:pathLst>
                <a:path h="160209" w="1849409">
                  <a:moveTo>
                    <a:pt x="47176" y="0"/>
                  </a:moveTo>
                  <a:lnTo>
                    <a:pt x="1802233" y="0"/>
                  </a:lnTo>
                  <a:cubicBezTo>
                    <a:pt x="1828287" y="0"/>
                    <a:pt x="1849409" y="21121"/>
                    <a:pt x="1849409" y="47176"/>
                  </a:cubicBezTo>
                  <a:lnTo>
                    <a:pt x="1849409" y="113033"/>
                  </a:lnTo>
                  <a:cubicBezTo>
                    <a:pt x="1849409" y="139087"/>
                    <a:pt x="1828287" y="160209"/>
                    <a:pt x="1802233" y="160209"/>
                  </a:cubicBezTo>
                  <a:lnTo>
                    <a:pt x="47176" y="160209"/>
                  </a:lnTo>
                  <a:cubicBezTo>
                    <a:pt x="21121" y="160209"/>
                    <a:pt x="0" y="139087"/>
                    <a:pt x="0" y="113033"/>
                  </a:cubicBezTo>
                  <a:lnTo>
                    <a:pt x="0" y="47176"/>
                  </a:lnTo>
                  <a:cubicBezTo>
                    <a:pt x="0" y="21121"/>
                    <a:pt x="21121" y="0"/>
                    <a:pt x="47176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0"/>
              <a:ext cx="1849409" cy="64959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192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50059" y="2709288"/>
            <a:ext cx="12281041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Lanzamiento del proyecto con un Kick Off, elaboración y aprobación del Acta de Constitución, definición de requerimientos generales y organización del equipo.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496148" y="3952697"/>
            <a:ext cx="12877420" cy="1190803"/>
            <a:chOff x="0" y="0"/>
            <a:chExt cx="1836972" cy="1698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36972" cy="169869"/>
            </a:xfrm>
            <a:custGeom>
              <a:avLst/>
              <a:gdLst/>
              <a:ahLst/>
              <a:cxnLst/>
              <a:rect r="r" b="b" t="t" l="l"/>
              <a:pathLst>
                <a:path h="169869" w="1836972">
                  <a:moveTo>
                    <a:pt x="47495" y="0"/>
                  </a:moveTo>
                  <a:lnTo>
                    <a:pt x="1789477" y="0"/>
                  </a:lnTo>
                  <a:cubicBezTo>
                    <a:pt x="1815708" y="0"/>
                    <a:pt x="1836972" y="21264"/>
                    <a:pt x="1836972" y="47495"/>
                  </a:cubicBezTo>
                  <a:lnTo>
                    <a:pt x="1836972" y="122374"/>
                  </a:lnTo>
                  <a:cubicBezTo>
                    <a:pt x="1836972" y="148605"/>
                    <a:pt x="1815708" y="169869"/>
                    <a:pt x="1789477" y="169869"/>
                  </a:cubicBezTo>
                  <a:lnTo>
                    <a:pt x="47495" y="169869"/>
                  </a:lnTo>
                  <a:cubicBezTo>
                    <a:pt x="21264" y="169869"/>
                    <a:pt x="0" y="148605"/>
                    <a:pt x="0" y="122374"/>
                  </a:cubicBezTo>
                  <a:lnTo>
                    <a:pt x="0" y="47495"/>
                  </a:lnTo>
                  <a:cubicBezTo>
                    <a:pt x="0" y="21264"/>
                    <a:pt x="21264" y="0"/>
                    <a:pt x="47495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95250"/>
              <a:ext cx="1836972" cy="74619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192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752199" y="4102100"/>
            <a:ext cx="12078900" cy="125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5"/>
              </a:lnSpc>
            </a:pPr>
            <a:r>
              <a:rPr lang="en-US" sz="2418" spc="-1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Definición detallada de requerimientos específicos y objetivos mediante historias de usuario, creación de mockups y diseño de la solución, y elaboración del plan de proyecto.</a:t>
            </a:r>
          </a:p>
          <a:p>
            <a:pPr algn="ctr">
              <a:lnSpc>
                <a:spcPts val="3385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575487" y="5438572"/>
            <a:ext cx="3321425" cy="1158197"/>
            <a:chOff x="0" y="0"/>
            <a:chExt cx="473803" cy="1652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3803" cy="165218"/>
            </a:xfrm>
            <a:custGeom>
              <a:avLst/>
              <a:gdLst/>
              <a:ahLst/>
              <a:cxnLst/>
              <a:rect r="r" b="b" t="t" l="l"/>
              <a:pathLst>
                <a:path h="165218" w="473803">
                  <a:moveTo>
                    <a:pt x="82609" y="0"/>
                  </a:moveTo>
                  <a:lnTo>
                    <a:pt x="391195" y="0"/>
                  </a:lnTo>
                  <a:cubicBezTo>
                    <a:pt x="413104" y="0"/>
                    <a:pt x="434116" y="8703"/>
                    <a:pt x="449608" y="24196"/>
                  </a:cubicBezTo>
                  <a:cubicBezTo>
                    <a:pt x="465100" y="39688"/>
                    <a:pt x="473803" y="60700"/>
                    <a:pt x="473803" y="82609"/>
                  </a:cubicBezTo>
                  <a:lnTo>
                    <a:pt x="473803" y="82609"/>
                  </a:lnTo>
                  <a:cubicBezTo>
                    <a:pt x="473803" y="104518"/>
                    <a:pt x="465100" y="125530"/>
                    <a:pt x="449608" y="141022"/>
                  </a:cubicBezTo>
                  <a:cubicBezTo>
                    <a:pt x="434116" y="156514"/>
                    <a:pt x="413104" y="165218"/>
                    <a:pt x="391195" y="165218"/>
                  </a:cubicBezTo>
                  <a:lnTo>
                    <a:pt x="82609" y="165218"/>
                  </a:lnTo>
                  <a:cubicBezTo>
                    <a:pt x="60700" y="165218"/>
                    <a:pt x="39688" y="156514"/>
                    <a:pt x="24196" y="141022"/>
                  </a:cubicBezTo>
                  <a:cubicBezTo>
                    <a:pt x="8703" y="125530"/>
                    <a:pt x="0" y="104518"/>
                    <a:pt x="0" y="82609"/>
                  </a:cubicBezTo>
                  <a:lnTo>
                    <a:pt x="0" y="82609"/>
                  </a:lnTo>
                  <a:cubicBezTo>
                    <a:pt x="0" y="60700"/>
                    <a:pt x="8703" y="39688"/>
                    <a:pt x="24196" y="24196"/>
                  </a:cubicBezTo>
                  <a:cubicBezTo>
                    <a:pt x="39688" y="8703"/>
                    <a:pt x="60700" y="0"/>
                    <a:pt x="82609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73803" cy="212843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54065" y="5599206"/>
            <a:ext cx="2964268" cy="78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3 - Fase de Desarrollo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408966" y="5366873"/>
            <a:ext cx="12964602" cy="1416261"/>
            <a:chOff x="0" y="0"/>
            <a:chExt cx="1849409" cy="20203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49409" cy="202031"/>
            </a:xfrm>
            <a:custGeom>
              <a:avLst/>
              <a:gdLst/>
              <a:ahLst/>
              <a:cxnLst/>
              <a:rect r="r" b="b" t="t" l="l"/>
              <a:pathLst>
                <a:path h="202031" w="1849409">
                  <a:moveTo>
                    <a:pt x="47176" y="0"/>
                  </a:moveTo>
                  <a:lnTo>
                    <a:pt x="1802233" y="0"/>
                  </a:lnTo>
                  <a:cubicBezTo>
                    <a:pt x="1828287" y="0"/>
                    <a:pt x="1849409" y="21121"/>
                    <a:pt x="1849409" y="47176"/>
                  </a:cubicBezTo>
                  <a:lnTo>
                    <a:pt x="1849409" y="154855"/>
                  </a:lnTo>
                  <a:cubicBezTo>
                    <a:pt x="1849409" y="180909"/>
                    <a:pt x="1828287" y="202031"/>
                    <a:pt x="1802233" y="202031"/>
                  </a:cubicBezTo>
                  <a:lnTo>
                    <a:pt x="47176" y="202031"/>
                  </a:lnTo>
                  <a:cubicBezTo>
                    <a:pt x="21121" y="202031"/>
                    <a:pt x="0" y="180909"/>
                    <a:pt x="0" y="154855"/>
                  </a:cubicBezTo>
                  <a:lnTo>
                    <a:pt x="0" y="47176"/>
                  </a:lnTo>
                  <a:cubicBezTo>
                    <a:pt x="0" y="21121"/>
                    <a:pt x="21121" y="0"/>
                    <a:pt x="47176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95250"/>
              <a:ext cx="1849409" cy="106781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192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708999" y="5539169"/>
            <a:ext cx="1215009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1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Configuración del ambiente de desarrollo, creación de módulos de inicio de sesión, registro y páginas principales, implementación de la base de datos, desarrollo de APIs de libros y traducción, e integración del sistema.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32839" y="6946601"/>
            <a:ext cx="3347320" cy="1407943"/>
            <a:chOff x="0" y="0"/>
            <a:chExt cx="579003" cy="24353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9003" cy="243539"/>
            </a:xfrm>
            <a:custGeom>
              <a:avLst/>
              <a:gdLst/>
              <a:ahLst/>
              <a:cxnLst/>
              <a:rect r="r" b="b" t="t" l="l"/>
              <a:pathLst>
                <a:path h="243539" w="579003">
                  <a:moveTo>
                    <a:pt x="121769" y="0"/>
                  </a:moveTo>
                  <a:lnTo>
                    <a:pt x="457233" y="0"/>
                  </a:lnTo>
                  <a:cubicBezTo>
                    <a:pt x="489528" y="0"/>
                    <a:pt x="520501" y="12829"/>
                    <a:pt x="543337" y="35665"/>
                  </a:cubicBezTo>
                  <a:cubicBezTo>
                    <a:pt x="566173" y="58502"/>
                    <a:pt x="579003" y="89474"/>
                    <a:pt x="579003" y="121769"/>
                  </a:cubicBezTo>
                  <a:lnTo>
                    <a:pt x="579003" y="121769"/>
                  </a:lnTo>
                  <a:cubicBezTo>
                    <a:pt x="579003" y="154065"/>
                    <a:pt x="566173" y="185037"/>
                    <a:pt x="543337" y="207873"/>
                  </a:cubicBezTo>
                  <a:cubicBezTo>
                    <a:pt x="520501" y="230710"/>
                    <a:pt x="489528" y="243539"/>
                    <a:pt x="457233" y="243539"/>
                  </a:cubicBezTo>
                  <a:lnTo>
                    <a:pt x="121769" y="243539"/>
                  </a:lnTo>
                  <a:cubicBezTo>
                    <a:pt x="89474" y="243539"/>
                    <a:pt x="58502" y="230710"/>
                    <a:pt x="35665" y="207873"/>
                  </a:cubicBezTo>
                  <a:cubicBezTo>
                    <a:pt x="12829" y="185037"/>
                    <a:pt x="0" y="154065"/>
                    <a:pt x="0" y="121769"/>
                  </a:cubicBezTo>
                  <a:lnTo>
                    <a:pt x="0" y="121769"/>
                  </a:lnTo>
                  <a:cubicBezTo>
                    <a:pt x="0" y="89474"/>
                    <a:pt x="12829" y="58502"/>
                    <a:pt x="35665" y="35665"/>
                  </a:cubicBezTo>
                  <a:cubicBezTo>
                    <a:pt x="58502" y="12829"/>
                    <a:pt x="89474" y="0"/>
                    <a:pt x="1217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95250"/>
              <a:ext cx="579003" cy="148289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834116" y="7098082"/>
            <a:ext cx="2944767" cy="1153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4 - Fase de implementación y cierre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4496148" y="7057665"/>
            <a:ext cx="12877420" cy="1296879"/>
            <a:chOff x="0" y="0"/>
            <a:chExt cx="1836972" cy="18500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36972" cy="185001"/>
            </a:xfrm>
            <a:custGeom>
              <a:avLst/>
              <a:gdLst/>
              <a:ahLst/>
              <a:cxnLst/>
              <a:rect r="r" b="b" t="t" l="l"/>
              <a:pathLst>
                <a:path h="185001" w="1836972">
                  <a:moveTo>
                    <a:pt x="47495" y="0"/>
                  </a:moveTo>
                  <a:lnTo>
                    <a:pt x="1789477" y="0"/>
                  </a:lnTo>
                  <a:cubicBezTo>
                    <a:pt x="1815708" y="0"/>
                    <a:pt x="1836972" y="21264"/>
                    <a:pt x="1836972" y="47495"/>
                  </a:cubicBezTo>
                  <a:lnTo>
                    <a:pt x="1836972" y="137506"/>
                  </a:lnTo>
                  <a:cubicBezTo>
                    <a:pt x="1836972" y="163736"/>
                    <a:pt x="1815708" y="185001"/>
                    <a:pt x="1789477" y="185001"/>
                  </a:cubicBezTo>
                  <a:lnTo>
                    <a:pt x="47495" y="185001"/>
                  </a:lnTo>
                  <a:cubicBezTo>
                    <a:pt x="21264" y="185001"/>
                    <a:pt x="0" y="163736"/>
                    <a:pt x="0" y="137506"/>
                  </a:cubicBezTo>
                  <a:lnTo>
                    <a:pt x="0" y="47495"/>
                  </a:lnTo>
                  <a:cubicBezTo>
                    <a:pt x="0" y="21264"/>
                    <a:pt x="21264" y="0"/>
                    <a:pt x="474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95250"/>
              <a:ext cx="1836972" cy="89751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19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75487" y="8657385"/>
            <a:ext cx="3321425" cy="1345046"/>
            <a:chOff x="0" y="0"/>
            <a:chExt cx="4428566" cy="1793395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4428566" cy="1793395"/>
              <a:chOff x="0" y="0"/>
              <a:chExt cx="473803" cy="191872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473803" cy="191872"/>
              </a:xfrm>
              <a:custGeom>
                <a:avLst/>
                <a:gdLst/>
                <a:ahLst/>
                <a:cxnLst/>
                <a:rect r="r" b="b" t="t" l="l"/>
                <a:pathLst>
                  <a:path h="191872" w="473803">
                    <a:moveTo>
                      <a:pt x="95936" y="0"/>
                    </a:moveTo>
                    <a:lnTo>
                      <a:pt x="377867" y="0"/>
                    </a:lnTo>
                    <a:cubicBezTo>
                      <a:pt x="430851" y="0"/>
                      <a:pt x="473803" y="42952"/>
                      <a:pt x="473803" y="95936"/>
                    </a:cubicBezTo>
                    <a:lnTo>
                      <a:pt x="473803" y="95936"/>
                    </a:lnTo>
                    <a:cubicBezTo>
                      <a:pt x="473803" y="121380"/>
                      <a:pt x="463696" y="145781"/>
                      <a:pt x="445704" y="163773"/>
                    </a:cubicBezTo>
                    <a:cubicBezTo>
                      <a:pt x="427713" y="181764"/>
                      <a:pt x="403311" y="191872"/>
                      <a:pt x="377867" y="191872"/>
                    </a:cubicBezTo>
                    <a:lnTo>
                      <a:pt x="95936" y="191872"/>
                    </a:lnTo>
                    <a:cubicBezTo>
                      <a:pt x="70492" y="191872"/>
                      <a:pt x="46090" y="181764"/>
                      <a:pt x="28099" y="163773"/>
                    </a:cubicBezTo>
                    <a:cubicBezTo>
                      <a:pt x="10107" y="145781"/>
                      <a:pt x="0" y="121380"/>
                      <a:pt x="0" y="95936"/>
                    </a:cubicBezTo>
                    <a:lnTo>
                      <a:pt x="0" y="95936"/>
                    </a:lnTo>
                    <a:cubicBezTo>
                      <a:pt x="0" y="70492"/>
                      <a:pt x="10107" y="46090"/>
                      <a:pt x="28099" y="28099"/>
                    </a:cubicBezTo>
                    <a:cubicBezTo>
                      <a:pt x="46090" y="10107"/>
                      <a:pt x="70492" y="0"/>
                      <a:pt x="95936" y="0"/>
                    </a:cubicBezTo>
                    <a:close/>
                  </a:path>
                </a:pathLst>
              </a:custGeom>
              <a:solidFill>
                <a:srgbClr val="D3E4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473803" cy="239497"/>
              </a:xfrm>
              <a:prstGeom prst="rect">
                <a:avLst/>
              </a:prstGeom>
            </p:spPr>
            <p:txBody>
              <a:bodyPr anchor="ctr" rtlCol="false" tIns="66837" lIns="66837" bIns="66837" rIns="66837"/>
              <a:lstStyle/>
              <a:p>
                <a:pPr algn="ctr" marL="0" indent="0" lvl="0">
                  <a:lnSpc>
                    <a:spcPts val="32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239381" y="149334"/>
              <a:ext cx="3952357" cy="1569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5 - Fase de revisión y mejora continua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4408966" y="8544125"/>
            <a:ext cx="12964602" cy="1458306"/>
            <a:chOff x="0" y="0"/>
            <a:chExt cx="1849409" cy="20802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849409" cy="208028"/>
            </a:xfrm>
            <a:custGeom>
              <a:avLst/>
              <a:gdLst/>
              <a:ahLst/>
              <a:cxnLst/>
              <a:rect r="r" b="b" t="t" l="l"/>
              <a:pathLst>
                <a:path h="208028" w="1849409">
                  <a:moveTo>
                    <a:pt x="47176" y="0"/>
                  </a:moveTo>
                  <a:lnTo>
                    <a:pt x="1802233" y="0"/>
                  </a:lnTo>
                  <a:cubicBezTo>
                    <a:pt x="1828287" y="0"/>
                    <a:pt x="1849409" y="21121"/>
                    <a:pt x="1849409" y="47176"/>
                  </a:cubicBezTo>
                  <a:lnTo>
                    <a:pt x="1849409" y="160853"/>
                  </a:lnTo>
                  <a:cubicBezTo>
                    <a:pt x="1849409" y="186907"/>
                    <a:pt x="1828287" y="208028"/>
                    <a:pt x="1802233" y="208028"/>
                  </a:cubicBezTo>
                  <a:lnTo>
                    <a:pt x="47176" y="208028"/>
                  </a:lnTo>
                  <a:cubicBezTo>
                    <a:pt x="21121" y="208028"/>
                    <a:pt x="0" y="186907"/>
                    <a:pt x="0" y="160853"/>
                  </a:cubicBezTo>
                  <a:lnTo>
                    <a:pt x="0" y="47176"/>
                  </a:lnTo>
                  <a:cubicBezTo>
                    <a:pt x="0" y="21121"/>
                    <a:pt x="21121" y="0"/>
                    <a:pt x="47176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95250"/>
              <a:ext cx="1849409" cy="112778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192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4810340" y="7287663"/>
            <a:ext cx="12563227" cy="766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2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Realización de pruebas unitarias (inicio de sesión y APIs), pruebas de integración, migración del sistema a producción, elaboración de informe de calidad y cierre del proyecto.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496148" y="8802469"/>
            <a:ext cx="1256322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se evalúa el proyecto, se obtiene feedback y se planifican mejoras. Los entregables son el informe de cierre, el plan de mejora continua y el backlog actualizado.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2241" y="885645"/>
            <a:ext cx="4167845" cy="4114800"/>
          </a:xfrm>
          <a:custGeom>
            <a:avLst/>
            <a:gdLst/>
            <a:ahLst/>
            <a:cxnLst/>
            <a:rect r="r" b="b" t="t" l="l"/>
            <a:pathLst>
              <a:path h="4114800" w="4167845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211699"/>
            <a:ext cx="16230600" cy="3850845"/>
            <a:chOff x="0" y="0"/>
            <a:chExt cx="21640800" cy="513446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5432931" y="0"/>
              <a:ext cx="5336503" cy="5134461"/>
              <a:chOff x="0" y="0"/>
              <a:chExt cx="1864975" cy="179436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64975" cy="1794366"/>
              </a:xfrm>
              <a:custGeom>
                <a:avLst/>
                <a:gdLst/>
                <a:ahLst/>
                <a:cxnLst/>
                <a:rect r="r" b="b" t="t" l="l"/>
                <a:pathLst>
                  <a:path h="1794366" w="1864975">
                    <a:moveTo>
                      <a:pt x="32370" y="0"/>
                    </a:moveTo>
                    <a:lnTo>
                      <a:pt x="1832605" y="0"/>
                    </a:lnTo>
                    <a:cubicBezTo>
                      <a:pt x="1850482" y="0"/>
                      <a:pt x="1864975" y="14493"/>
                      <a:pt x="1864975" y="32370"/>
                    </a:cubicBezTo>
                    <a:lnTo>
                      <a:pt x="1864975" y="1761996"/>
                    </a:lnTo>
                    <a:cubicBezTo>
                      <a:pt x="1864975" y="1779873"/>
                      <a:pt x="1850482" y="1794366"/>
                      <a:pt x="1832605" y="1794366"/>
                    </a:cubicBezTo>
                    <a:lnTo>
                      <a:pt x="32370" y="1794366"/>
                    </a:lnTo>
                    <a:cubicBezTo>
                      <a:pt x="14493" y="1794366"/>
                      <a:pt x="0" y="1779873"/>
                      <a:pt x="0" y="1761996"/>
                    </a:cubicBezTo>
                    <a:lnTo>
                      <a:pt x="0" y="32370"/>
                    </a:lnTo>
                    <a:cubicBezTo>
                      <a:pt x="0" y="14493"/>
                      <a:pt x="14493" y="0"/>
                      <a:pt x="32370" y="0"/>
                    </a:cubicBezTo>
                    <a:close/>
                  </a:path>
                </a:pathLst>
              </a:custGeom>
              <a:solidFill>
                <a:srgbClr val="D3E4EB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95250"/>
                <a:ext cx="1864975" cy="16991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5336503" cy="5134461"/>
              <a:chOff x="0" y="0"/>
              <a:chExt cx="1864975" cy="179436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64975" cy="1794366"/>
              </a:xfrm>
              <a:custGeom>
                <a:avLst/>
                <a:gdLst/>
                <a:ahLst/>
                <a:cxnLst/>
                <a:rect r="r" b="b" t="t" l="l"/>
                <a:pathLst>
                  <a:path h="1794366" w="1864975">
                    <a:moveTo>
                      <a:pt x="32370" y="0"/>
                    </a:moveTo>
                    <a:lnTo>
                      <a:pt x="1832605" y="0"/>
                    </a:lnTo>
                    <a:cubicBezTo>
                      <a:pt x="1850482" y="0"/>
                      <a:pt x="1864975" y="14493"/>
                      <a:pt x="1864975" y="32370"/>
                    </a:cubicBezTo>
                    <a:lnTo>
                      <a:pt x="1864975" y="1761996"/>
                    </a:lnTo>
                    <a:cubicBezTo>
                      <a:pt x="1864975" y="1779873"/>
                      <a:pt x="1850482" y="1794366"/>
                      <a:pt x="1832605" y="1794366"/>
                    </a:cubicBezTo>
                    <a:lnTo>
                      <a:pt x="32370" y="1794366"/>
                    </a:lnTo>
                    <a:cubicBezTo>
                      <a:pt x="14493" y="1794366"/>
                      <a:pt x="0" y="1779873"/>
                      <a:pt x="0" y="1761996"/>
                    </a:cubicBezTo>
                    <a:lnTo>
                      <a:pt x="0" y="32370"/>
                    </a:lnTo>
                    <a:cubicBezTo>
                      <a:pt x="0" y="14493"/>
                      <a:pt x="14493" y="0"/>
                      <a:pt x="32370" y="0"/>
                    </a:cubicBezTo>
                    <a:close/>
                  </a:path>
                </a:pathLst>
              </a:custGeom>
              <a:solidFill>
                <a:srgbClr val="FFE5E1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95250"/>
                <a:ext cx="1864975" cy="16991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0868614" y="0"/>
              <a:ext cx="5336503" cy="5134461"/>
              <a:chOff x="0" y="0"/>
              <a:chExt cx="1864975" cy="179436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64975" cy="1794366"/>
              </a:xfrm>
              <a:custGeom>
                <a:avLst/>
                <a:gdLst/>
                <a:ahLst/>
                <a:cxnLst/>
                <a:rect r="r" b="b" t="t" l="l"/>
                <a:pathLst>
                  <a:path h="1794366" w="1864975">
                    <a:moveTo>
                      <a:pt x="32370" y="0"/>
                    </a:moveTo>
                    <a:lnTo>
                      <a:pt x="1832605" y="0"/>
                    </a:lnTo>
                    <a:cubicBezTo>
                      <a:pt x="1850482" y="0"/>
                      <a:pt x="1864975" y="14493"/>
                      <a:pt x="1864975" y="32370"/>
                    </a:cubicBezTo>
                    <a:lnTo>
                      <a:pt x="1864975" y="1761996"/>
                    </a:lnTo>
                    <a:cubicBezTo>
                      <a:pt x="1864975" y="1779873"/>
                      <a:pt x="1850482" y="1794366"/>
                      <a:pt x="1832605" y="1794366"/>
                    </a:cubicBezTo>
                    <a:lnTo>
                      <a:pt x="32370" y="1794366"/>
                    </a:lnTo>
                    <a:cubicBezTo>
                      <a:pt x="14493" y="1794366"/>
                      <a:pt x="0" y="1779873"/>
                      <a:pt x="0" y="1761996"/>
                    </a:cubicBezTo>
                    <a:lnTo>
                      <a:pt x="0" y="32370"/>
                    </a:lnTo>
                    <a:cubicBezTo>
                      <a:pt x="0" y="14493"/>
                      <a:pt x="14493" y="0"/>
                      <a:pt x="32370" y="0"/>
                    </a:cubicBezTo>
                    <a:close/>
                  </a:path>
                </a:pathLst>
              </a:custGeom>
              <a:solidFill>
                <a:srgbClr val="F5CEC7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95250"/>
                <a:ext cx="1864975" cy="16991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6304297" y="0"/>
              <a:ext cx="5336503" cy="5134461"/>
              <a:chOff x="0" y="0"/>
              <a:chExt cx="1864975" cy="179436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864975" cy="1794366"/>
              </a:xfrm>
              <a:custGeom>
                <a:avLst/>
                <a:gdLst/>
                <a:ahLst/>
                <a:cxnLst/>
                <a:rect r="r" b="b" t="t" l="l"/>
                <a:pathLst>
                  <a:path h="1794366" w="1864975">
                    <a:moveTo>
                      <a:pt x="32370" y="0"/>
                    </a:moveTo>
                    <a:lnTo>
                      <a:pt x="1832605" y="0"/>
                    </a:lnTo>
                    <a:cubicBezTo>
                      <a:pt x="1850482" y="0"/>
                      <a:pt x="1864975" y="14493"/>
                      <a:pt x="1864975" y="32370"/>
                    </a:cubicBezTo>
                    <a:lnTo>
                      <a:pt x="1864975" y="1761996"/>
                    </a:lnTo>
                    <a:cubicBezTo>
                      <a:pt x="1864975" y="1779873"/>
                      <a:pt x="1850482" y="1794366"/>
                      <a:pt x="1832605" y="1794366"/>
                    </a:cubicBezTo>
                    <a:lnTo>
                      <a:pt x="32370" y="1794366"/>
                    </a:lnTo>
                    <a:cubicBezTo>
                      <a:pt x="14493" y="1794366"/>
                      <a:pt x="0" y="1779873"/>
                      <a:pt x="0" y="1761996"/>
                    </a:cubicBezTo>
                    <a:lnTo>
                      <a:pt x="0" y="32370"/>
                    </a:lnTo>
                    <a:cubicBezTo>
                      <a:pt x="0" y="14493"/>
                      <a:pt x="14493" y="0"/>
                      <a:pt x="32370" y="0"/>
                    </a:cubicBezTo>
                    <a:close/>
                  </a:path>
                </a:pathLst>
              </a:custGeom>
              <a:solidFill>
                <a:srgbClr val="B4CBD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95250"/>
                <a:ext cx="1864975" cy="169911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5887645" y="2450036"/>
              <a:ext cx="4429828" cy="1570575"/>
            </a:xfrm>
            <a:custGeom>
              <a:avLst/>
              <a:gdLst/>
              <a:ahLst/>
              <a:cxnLst/>
              <a:rect r="r" b="b" t="t" l="l"/>
              <a:pathLst>
                <a:path h="1570575" w="4429828">
                  <a:moveTo>
                    <a:pt x="0" y="0"/>
                  </a:moveTo>
                  <a:lnTo>
                    <a:pt x="4429827" y="0"/>
                  </a:lnTo>
                  <a:lnTo>
                    <a:pt x="4429827" y="1570575"/>
                  </a:lnTo>
                  <a:lnTo>
                    <a:pt x="0" y="1570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0959293" y="1382176"/>
              <a:ext cx="5155146" cy="3314022"/>
            </a:xfrm>
            <a:custGeom>
              <a:avLst/>
              <a:gdLst/>
              <a:ahLst/>
              <a:cxnLst/>
              <a:rect r="r" b="b" t="t" l="l"/>
              <a:pathLst>
                <a:path h="3314022" w="5155146">
                  <a:moveTo>
                    <a:pt x="0" y="0"/>
                  </a:moveTo>
                  <a:lnTo>
                    <a:pt x="5155146" y="0"/>
                  </a:lnTo>
                  <a:lnTo>
                    <a:pt x="5155146" y="3314022"/>
                  </a:lnTo>
                  <a:lnTo>
                    <a:pt x="0" y="3314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6850494" y="571612"/>
              <a:ext cx="3268536" cy="1202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450"/>
                </a:lnSpc>
                <a:spcBef>
                  <a:spcPct val="0"/>
                </a:spcBef>
              </a:pPr>
              <a:r>
                <a:rPr lang="en-US" b="true" sz="6582" spc="-204" strike="noStrike" u="none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04.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7020242" y="1592066"/>
              <a:ext cx="4108410" cy="3104132"/>
            </a:xfrm>
            <a:custGeom>
              <a:avLst/>
              <a:gdLst/>
              <a:ahLst/>
              <a:cxnLst/>
              <a:rect r="r" b="b" t="t" l="l"/>
              <a:pathLst>
                <a:path h="3104132" w="4108410">
                  <a:moveTo>
                    <a:pt x="0" y="0"/>
                  </a:moveTo>
                  <a:lnTo>
                    <a:pt x="4108410" y="0"/>
                  </a:lnTo>
                  <a:lnTo>
                    <a:pt x="4108410" y="3104132"/>
                  </a:lnTo>
                  <a:lnTo>
                    <a:pt x="0" y="3104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097920" y="1741021"/>
              <a:ext cx="2806223" cy="2806223"/>
            </a:xfrm>
            <a:custGeom>
              <a:avLst/>
              <a:gdLst/>
              <a:ahLst/>
              <a:cxnLst/>
              <a:rect r="r" b="b" t="t" l="l"/>
              <a:pathLst>
                <a:path h="2806223" w="2806223">
                  <a:moveTo>
                    <a:pt x="0" y="0"/>
                  </a:moveTo>
                  <a:lnTo>
                    <a:pt x="2806224" y="0"/>
                  </a:lnTo>
                  <a:lnTo>
                    <a:pt x="2806224" y="2806223"/>
                  </a:lnTo>
                  <a:lnTo>
                    <a:pt x="0" y="2806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758424" y="571612"/>
              <a:ext cx="3268536" cy="1202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450"/>
                </a:lnSpc>
                <a:spcBef>
                  <a:spcPct val="0"/>
                </a:spcBef>
              </a:pPr>
              <a:r>
                <a:rPr lang="en-US" b="true" sz="6582" spc="-204" strike="noStrike" u="none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01.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069878" y="571612"/>
              <a:ext cx="3268536" cy="1202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450"/>
                </a:lnSpc>
                <a:spcBef>
                  <a:spcPct val="0"/>
                </a:spcBef>
              </a:pPr>
              <a:r>
                <a:rPr lang="en-US" b="true" sz="6582" spc="-204" strike="noStrike" u="none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02.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500083" y="571612"/>
              <a:ext cx="3268536" cy="1202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450"/>
                </a:lnSpc>
                <a:spcBef>
                  <a:spcPct val="0"/>
                </a:spcBef>
              </a:pPr>
              <a:r>
                <a:rPr lang="en-US" b="true" sz="6582" spc="-204" strike="noStrike" u="none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03.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738144" y="466545"/>
            <a:ext cx="125852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94A47"/>
                </a:solidFill>
                <a:latin typeface="Roboto Bold"/>
                <a:ea typeface="Roboto Bold"/>
                <a:cs typeface="Roboto Bold"/>
                <a:sym typeface="Roboto Bold"/>
              </a:rPr>
              <a:t>STACK TENOLOGICO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55240" y="1561957"/>
            <a:ext cx="12004060" cy="4785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Xampp: 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una herramienta popular para el desarrollo local, lo que permite a los desarrolladores crear y probar aplicaciones web en sus máquinas locales antes de lanzarlas a un servidor en producción. phpMyAdmin es una herramienta web que facilita la administración de bases de datos MySQL.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Django: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Framework principal para el desarrollo de nuestra plataforma, de alto nivel en Python que facilita la creación de aplicaciones web rápidas y seguras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Frontend:</a:t>
            </a: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HTML es estructura básica de nuestra página web. Como framework de CSS, utilizaremos Bootstrap para facilitar un desarrollo más rápido de nuestro sitio web.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74235" y="6178945"/>
            <a:ext cx="11941683" cy="3886087"/>
            <a:chOff x="0" y="0"/>
            <a:chExt cx="5513965" cy="1794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13965" cy="1794366"/>
            </a:xfrm>
            <a:custGeom>
              <a:avLst/>
              <a:gdLst/>
              <a:ahLst/>
              <a:cxnLst/>
              <a:rect r="r" b="b" t="t" l="l"/>
              <a:pathLst>
                <a:path h="1794366" w="5513965">
                  <a:moveTo>
                    <a:pt x="9725" y="0"/>
                  </a:moveTo>
                  <a:lnTo>
                    <a:pt x="5504241" y="0"/>
                  </a:lnTo>
                  <a:cubicBezTo>
                    <a:pt x="5506820" y="0"/>
                    <a:pt x="5509293" y="1025"/>
                    <a:pt x="5511117" y="2848"/>
                  </a:cubicBezTo>
                  <a:cubicBezTo>
                    <a:pt x="5512941" y="4672"/>
                    <a:pt x="5513965" y="7146"/>
                    <a:pt x="5513965" y="9725"/>
                  </a:cubicBezTo>
                  <a:lnTo>
                    <a:pt x="5513965" y="1784641"/>
                  </a:lnTo>
                  <a:cubicBezTo>
                    <a:pt x="5513965" y="1790012"/>
                    <a:pt x="5509611" y="1794366"/>
                    <a:pt x="5504241" y="1794366"/>
                  </a:cubicBezTo>
                  <a:lnTo>
                    <a:pt x="9725" y="1794366"/>
                  </a:lnTo>
                  <a:cubicBezTo>
                    <a:pt x="7146" y="1794366"/>
                    <a:pt x="4672" y="1793341"/>
                    <a:pt x="2848" y="1791518"/>
                  </a:cubicBezTo>
                  <a:cubicBezTo>
                    <a:pt x="1025" y="1789694"/>
                    <a:pt x="0" y="1787220"/>
                    <a:pt x="0" y="1784641"/>
                  </a:cubicBezTo>
                  <a:lnTo>
                    <a:pt x="0" y="9725"/>
                  </a:lnTo>
                  <a:cubicBezTo>
                    <a:pt x="0" y="7146"/>
                    <a:pt x="1025" y="4672"/>
                    <a:pt x="2848" y="2848"/>
                  </a:cubicBezTo>
                  <a:cubicBezTo>
                    <a:pt x="4672" y="1025"/>
                    <a:pt x="7146" y="0"/>
                    <a:pt x="9725" y="0"/>
                  </a:cubicBezTo>
                  <a:close/>
                </a:path>
              </a:pathLst>
            </a:custGeom>
            <a:solidFill>
              <a:srgbClr val="D3E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5513965" cy="1699116"/>
            </a:xfrm>
            <a:prstGeom prst="rect">
              <a:avLst/>
            </a:prstGeom>
          </p:spPr>
          <p:txBody>
            <a:bodyPr anchor="ctr" rtlCol="false" tIns="57193" lIns="57193" bIns="57193" rIns="57193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74235" y="1873758"/>
            <a:ext cx="11941683" cy="3886087"/>
            <a:chOff x="0" y="0"/>
            <a:chExt cx="5513965" cy="1794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13965" cy="1794366"/>
            </a:xfrm>
            <a:custGeom>
              <a:avLst/>
              <a:gdLst/>
              <a:ahLst/>
              <a:cxnLst/>
              <a:rect r="r" b="b" t="t" l="l"/>
              <a:pathLst>
                <a:path h="1794366" w="5513965">
                  <a:moveTo>
                    <a:pt x="9725" y="0"/>
                  </a:moveTo>
                  <a:lnTo>
                    <a:pt x="5504241" y="0"/>
                  </a:lnTo>
                  <a:cubicBezTo>
                    <a:pt x="5506820" y="0"/>
                    <a:pt x="5509293" y="1025"/>
                    <a:pt x="5511117" y="2848"/>
                  </a:cubicBezTo>
                  <a:cubicBezTo>
                    <a:pt x="5512941" y="4672"/>
                    <a:pt x="5513965" y="7146"/>
                    <a:pt x="5513965" y="9725"/>
                  </a:cubicBezTo>
                  <a:lnTo>
                    <a:pt x="5513965" y="1784641"/>
                  </a:lnTo>
                  <a:cubicBezTo>
                    <a:pt x="5513965" y="1790012"/>
                    <a:pt x="5509611" y="1794366"/>
                    <a:pt x="5504241" y="1794366"/>
                  </a:cubicBezTo>
                  <a:lnTo>
                    <a:pt x="9725" y="1794366"/>
                  </a:lnTo>
                  <a:cubicBezTo>
                    <a:pt x="7146" y="1794366"/>
                    <a:pt x="4672" y="1793341"/>
                    <a:pt x="2848" y="1791518"/>
                  </a:cubicBezTo>
                  <a:cubicBezTo>
                    <a:pt x="1025" y="1789694"/>
                    <a:pt x="0" y="1787220"/>
                    <a:pt x="0" y="1784641"/>
                  </a:cubicBezTo>
                  <a:lnTo>
                    <a:pt x="0" y="9725"/>
                  </a:lnTo>
                  <a:cubicBezTo>
                    <a:pt x="0" y="7146"/>
                    <a:pt x="1025" y="4672"/>
                    <a:pt x="2848" y="2848"/>
                  </a:cubicBezTo>
                  <a:cubicBezTo>
                    <a:pt x="4672" y="1025"/>
                    <a:pt x="7146" y="0"/>
                    <a:pt x="9725" y="0"/>
                  </a:cubicBezTo>
                  <a:close/>
                </a:path>
              </a:pathLst>
            </a:custGeom>
            <a:solidFill>
              <a:srgbClr val="FFE5E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0"/>
              <a:ext cx="5513965" cy="1699116"/>
            </a:xfrm>
            <a:prstGeom prst="rect">
              <a:avLst/>
            </a:prstGeom>
          </p:spPr>
          <p:txBody>
            <a:bodyPr anchor="ctr" rtlCol="false" tIns="57193" lIns="57193" bIns="57193" rIns="57193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82366" y="2109106"/>
            <a:ext cx="3461634" cy="3461634"/>
          </a:xfrm>
          <a:custGeom>
            <a:avLst/>
            <a:gdLst/>
            <a:ahLst/>
            <a:cxnLst/>
            <a:rect r="r" b="b" t="t" l="l"/>
            <a:pathLst>
              <a:path h="3461634" w="3461634">
                <a:moveTo>
                  <a:pt x="0" y="0"/>
                </a:moveTo>
                <a:lnTo>
                  <a:pt x="3461634" y="0"/>
                </a:lnTo>
                <a:lnTo>
                  <a:pt x="3461634" y="3461633"/>
                </a:lnTo>
                <a:lnTo>
                  <a:pt x="0" y="3461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65299" y="6574104"/>
            <a:ext cx="3095769" cy="3095769"/>
          </a:xfrm>
          <a:custGeom>
            <a:avLst/>
            <a:gdLst/>
            <a:ahLst/>
            <a:cxnLst/>
            <a:rect r="r" b="b" t="t" l="l"/>
            <a:pathLst>
              <a:path h="3095769" w="3095769">
                <a:moveTo>
                  <a:pt x="0" y="0"/>
                </a:moveTo>
                <a:lnTo>
                  <a:pt x="3095768" y="0"/>
                </a:lnTo>
                <a:lnTo>
                  <a:pt x="3095768" y="3095768"/>
                </a:lnTo>
                <a:lnTo>
                  <a:pt x="0" y="309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62735" y="2131224"/>
            <a:ext cx="7797044" cy="63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37"/>
              </a:lnSpc>
              <a:spcBef>
                <a:spcPct val="0"/>
              </a:spcBef>
            </a:pPr>
            <a:r>
              <a:rPr lang="en-US" b="true" sz="4732" spc="-146" strike="noStrike" u="none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01.GOOGLE BOOKS API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62735" y="6568587"/>
            <a:ext cx="6960634" cy="62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35"/>
              </a:lnSpc>
              <a:spcBef>
                <a:spcPct val="0"/>
              </a:spcBef>
            </a:pPr>
            <a:r>
              <a:rPr lang="en-US" b="true" sz="4730" spc="-146" strike="noStrike" u="none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02.CHATGPT API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38144" y="466545"/>
            <a:ext cx="125852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94A47"/>
                </a:solidFill>
                <a:latin typeface="Roboto Bold"/>
                <a:ea typeface="Roboto Bold"/>
                <a:cs typeface="Roboto Bold"/>
                <a:sym typeface="Roboto Bold"/>
              </a:rPr>
              <a:t>APIs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04156" y="2895420"/>
            <a:ext cx="7914202" cy="242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4"/>
              </a:lnSpc>
            </a:pPr>
            <a:r>
              <a:rPr lang="en-US" sz="23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Permite a los desarrolladores acceder a un amplia base de datos de libros y sus metadatos. Puedes buscar libros, obtener información sobre ellos, acceder a reseñas, imágenes de portada y más. La API está diseñada para facilitar la integración de información sobre los libros en aplicaciones y sitios web.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62735" y="7340773"/>
            <a:ext cx="7797044" cy="2445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3"/>
              </a:lnSpc>
            </a:pPr>
            <a:r>
              <a:rPr lang="en-US" sz="233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Permite a los desarrolladores acceder a modelos de inteligencia artificial avanzados, como GPT, para generar texto, completar frases, traducir, resumir y realizar tareas de procesamiento de lenguaje natural. La API está diseñada para facilitar la integración de capacidades de IA en aplicaciones o servicios.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31937" y="885645"/>
            <a:ext cx="4167845" cy="4114800"/>
          </a:xfrm>
          <a:custGeom>
            <a:avLst/>
            <a:gdLst/>
            <a:ahLst/>
            <a:cxnLst/>
            <a:rect r="r" b="b" t="t" l="l"/>
            <a:pathLst>
              <a:path h="4114800" w="4167845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0861" y="1600200"/>
            <a:ext cx="16500546" cy="8248530"/>
            <a:chOff x="0" y="0"/>
            <a:chExt cx="5994574" cy="29966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4574" cy="2996654"/>
            </a:xfrm>
            <a:custGeom>
              <a:avLst/>
              <a:gdLst/>
              <a:ahLst/>
              <a:cxnLst/>
              <a:rect r="r" b="b" t="t" l="l"/>
              <a:pathLst>
                <a:path h="2996654" w="5994574">
                  <a:moveTo>
                    <a:pt x="33782" y="0"/>
                  </a:moveTo>
                  <a:lnTo>
                    <a:pt x="5960792" y="0"/>
                  </a:lnTo>
                  <a:cubicBezTo>
                    <a:pt x="5979449" y="0"/>
                    <a:pt x="5994574" y="15125"/>
                    <a:pt x="5994574" y="33782"/>
                  </a:cubicBezTo>
                  <a:lnTo>
                    <a:pt x="5994574" y="2962872"/>
                  </a:lnTo>
                  <a:cubicBezTo>
                    <a:pt x="5994574" y="2981529"/>
                    <a:pt x="5979449" y="2996654"/>
                    <a:pt x="5960792" y="2996654"/>
                  </a:cubicBezTo>
                  <a:lnTo>
                    <a:pt x="33782" y="2996654"/>
                  </a:lnTo>
                  <a:cubicBezTo>
                    <a:pt x="24822" y="2996654"/>
                    <a:pt x="16230" y="2993095"/>
                    <a:pt x="9894" y="2986760"/>
                  </a:cubicBezTo>
                  <a:cubicBezTo>
                    <a:pt x="3559" y="2980424"/>
                    <a:pt x="0" y="2971832"/>
                    <a:pt x="0" y="2962872"/>
                  </a:cubicBezTo>
                  <a:lnTo>
                    <a:pt x="0" y="33782"/>
                  </a:lnTo>
                  <a:cubicBezTo>
                    <a:pt x="0" y="15125"/>
                    <a:pt x="15125" y="0"/>
                    <a:pt x="33782" y="0"/>
                  </a:cubicBezTo>
                  <a:close/>
                </a:path>
              </a:pathLst>
            </a:custGeom>
            <a:solidFill>
              <a:srgbClr val="D3E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5994574" cy="2901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88322" y="1742467"/>
            <a:ext cx="11865623" cy="7963996"/>
          </a:xfrm>
          <a:custGeom>
            <a:avLst/>
            <a:gdLst/>
            <a:ahLst/>
            <a:cxnLst/>
            <a:rect r="r" b="b" t="t" l="l"/>
            <a:pathLst>
              <a:path h="7963996" w="11865623">
                <a:moveTo>
                  <a:pt x="0" y="0"/>
                </a:moveTo>
                <a:lnTo>
                  <a:pt x="11865623" y="0"/>
                </a:lnTo>
                <a:lnTo>
                  <a:pt x="11865623" y="7963996"/>
                </a:lnTo>
                <a:lnTo>
                  <a:pt x="0" y="796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18894" y="0"/>
            <a:ext cx="1369106" cy="4114800"/>
          </a:xfrm>
          <a:custGeom>
            <a:avLst/>
            <a:gdLst/>
            <a:ahLst/>
            <a:cxnLst/>
            <a:rect r="r" b="b" t="t" l="l"/>
            <a:pathLst>
              <a:path h="4114800" w="1369106">
                <a:moveTo>
                  <a:pt x="0" y="0"/>
                </a:moveTo>
                <a:lnTo>
                  <a:pt x="1369106" y="0"/>
                </a:lnTo>
                <a:lnTo>
                  <a:pt x="13691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021447"/>
            <a:ext cx="2959749" cy="2265553"/>
          </a:xfrm>
          <a:custGeom>
            <a:avLst/>
            <a:gdLst/>
            <a:ahLst/>
            <a:cxnLst/>
            <a:rect r="r" b="b" t="t" l="l"/>
            <a:pathLst>
              <a:path h="2265553" w="2959749">
                <a:moveTo>
                  <a:pt x="0" y="0"/>
                </a:moveTo>
                <a:lnTo>
                  <a:pt x="2959749" y="0"/>
                </a:lnTo>
                <a:lnTo>
                  <a:pt x="2959749" y="2265553"/>
                </a:lnTo>
                <a:lnTo>
                  <a:pt x="0" y="2265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50439" y="609600"/>
            <a:ext cx="893985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ARQUITECTURA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66747" y="0"/>
            <a:ext cx="3321253" cy="3330133"/>
          </a:xfrm>
          <a:custGeom>
            <a:avLst/>
            <a:gdLst/>
            <a:ahLst/>
            <a:cxnLst/>
            <a:rect r="r" b="b" t="t" l="l"/>
            <a:pathLst>
              <a:path h="3330133" w="3321253">
                <a:moveTo>
                  <a:pt x="0" y="0"/>
                </a:moveTo>
                <a:lnTo>
                  <a:pt x="3321253" y="0"/>
                </a:lnTo>
                <a:lnTo>
                  <a:pt x="3321253" y="3330133"/>
                </a:lnTo>
                <a:lnTo>
                  <a:pt x="0" y="333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2383" y="6427641"/>
            <a:ext cx="4369981" cy="4114800"/>
          </a:xfrm>
          <a:custGeom>
            <a:avLst/>
            <a:gdLst/>
            <a:ahLst/>
            <a:cxnLst/>
            <a:rect r="r" b="b" t="t" l="l"/>
            <a:pathLst>
              <a:path h="4114800" w="4369981">
                <a:moveTo>
                  <a:pt x="0" y="0"/>
                </a:moveTo>
                <a:lnTo>
                  <a:pt x="4369981" y="0"/>
                </a:lnTo>
                <a:lnTo>
                  <a:pt x="43699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6699" y="6827945"/>
            <a:ext cx="4764505" cy="4114800"/>
          </a:xfrm>
          <a:custGeom>
            <a:avLst/>
            <a:gdLst/>
            <a:ahLst/>
            <a:cxnLst/>
            <a:rect r="r" b="b" t="t" l="l"/>
            <a:pathLst>
              <a:path h="4114800" w="4764505">
                <a:moveTo>
                  <a:pt x="0" y="0"/>
                </a:moveTo>
                <a:lnTo>
                  <a:pt x="4764505" y="0"/>
                </a:lnTo>
                <a:lnTo>
                  <a:pt x="4764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22085" y="1399599"/>
            <a:ext cx="12204785" cy="8709660"/>
          </a:xfrm>
          <a:custGeom>
            <a:avLst/>
            <a:gdLst/>
            <a:ahLst/>
            <a:cxnLst/>
            <a:rect r="r" b="b" t="t" l="l"/>
            <a:pathLst>
              <a:path h="8709660" w="12204785">
                <a:moveTo>
                  <a:pt x="0" y="0"/>
                </a:moveTo>
                <a:lnTo>
                  <a:pt x="12204784" y="0"/>
                </a:lnTo>
                <a:lnTo>
                  <a:pt x="12204784" y="8709661"/>
                </a:lnTo>
                <a:lnTo>
                  <a:pt x="0" y="87096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70" t="-4057" r="0" b="-11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7478" y="408999"/>
            <a:ext cx="826480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DIAGRAMA BD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27121" y="3832742"/>
            <a:ext cx="6293981" cy="5425558"/>
            <a:chOff x="0" y="0"/>
            <a:chExt cx="1116468" cy="9624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6468" cy="962421"/>
            </a:xfrm>
            <a:custGeom>
              <a:avLst/>
              <a:gdLst/>
              <a:ahLst/>
              <a:cxnLst/>
              <a:rect r="r" b="b" t="t" l="l"/>
              <a:pathLst>
                <a:path h="962421" w="1116468">
                  <a:moveTo>
                    <a:pt x="97174" y="0"/>
                  </a:moveTo>
                  <a:lnTo>
                    <a:pt x="1019294" y="0"/>
                  </a:lnTo>
                  <a:cubicBezTo>
                    <a:pt x="1072962" y="0"/>
                    <a:pt x="1116468" y="43506"/>
                    <a:pt x="1116468" y="97174"/>
                  </a:cubicBezTo>
                  <a:lnTo>
                    <a:pt x="1116468" y="865247"/>
                  </a:lnTo>
                  <a:cubicBezTo>
                    <a:pt x="1116468" y="918915"/>
                    <a:pt x="1072962" y="962421"/>
                    <a:pt x="1019294" y="962421"/>
                  </a:cubicBezTo>
                  <a:lnTo>
                    <a:pt x="97174" y="962421"/>
                  </a:lnTo>
                  <a:cubicBezTo>
                    <a:pt x="43506" y="962421"/>
                    <a:pt x="0" y="918915"/>
                    <a:pt x="0" y="865247"/>
                  </a:cubicBezTo>
                  <a:lnTo>
                    <a:pt x="0" y="97174"/>
                  </a:lnTo>
                  <a:cubicBezTo>
                    <a:pt x="0" y="43506"/>
                    <a:pt x="43506" y="0"/>
                    <a:pt x="97174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1116468" cy="867171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61411" y="163050"/>
            <a:ext cx="4369981" cy="4114800"/>
          </a:xfrm>
          <a:custGeom>
            <a:avLst/>
            <a:gdLst/>
            <a:ahLst/>
            <a:cxnLst/>
            <a:rect r="r" b="b" t="t" l="l"/>
            <a:pathLst>
              <a:path h="4114800" w="4369981">
                <a:moveTo>
                  <a:pt x="0" y="0"/>
                </a:moveTo>
                <a:lnTo>
                  <a:pt x="4369981" y="0"/>
                </a:lnTo>
                <a:lnTo>
                  <a:pt x="43699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28015" y="3832742"/>
            <a:ext cx="6386380" cy="5425558"/>
            <a:chOff x="0" y="0"/>
            <a:chExt cx="911021" cy="7739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1021" cy="773959"/>
            </a:xfrm>
            <a:custGeom>
              <a:avLst/>
              <a:gdLst/>
              <a:ahLst/>
              <a:cxnLst/>
              <a:rect r="r" b="b" t="t" l="l"/>
              <a:pathLst>
                <a:path h="773959" w="911021">
                  <a:moveTo>
                    <a:pt x="95768" y="0"/>
                  </a:moveTo>
                  <a:lnTo>
                    <a:pt x="815253" y="0"/>
                  </a:lnTo>
                  <a:cubicBezTo>
                    <a:pt x="868144" y="0"/>
                    <a:pt x="911021" y="42877"/>
                    <a:pt x="911021" y="95768"/>
                  </a:cubicBezTo>
                  <a:lnTo>
                    <a:pt x="911021" y="678191"/>
                  </a:lnTo>
                  <a:cubicBezTo>
                    <a:pt x="911021" y="731082"/>
                    <a:pt x="868144" y="773959"/>
                    <a:pt x="815253" y="773959"/>
                  </a:cubicBezTo>
                  <a:lnTo>
                    <a:pt x="95768" y="773959"/>
                  </a:lnTo>
                  <a:cubicBezTo>
                    <a:pt x="42877" y="773959"/>
                    <a:pt x="0" y="731082"/>
                    <a:pt x="0" y="678191"/>
                  </a:cubicBezTo>
                  <a:lnTo>
                    <a:pt x="0" y="95768"/>
                  </a:lnTo>
                  <a:cubicBezTo>
                    <a:pt x="0" y="42877"/>
                    <a:pt x="42877" y="0"/>
                    <a:pt x="95768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0"/>
              <a:ext cx="911021" cy="678709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19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03922" y="1844568"/>
            <a:ext cx="6417179" cy="1236808"/>
            <a:chOff x="0" y="0"/>
            <a:chExt cx="1138322" cy="219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322" cy="219393"/>
            </a:xfrm>
            <a:custGeom>
              <a:avLst/>
              <a:gdLst/>
              <a:ahLst/>
              <a:cxnLst/>
              <a:rect r="r" b="b" t="t" l="l"/>
              <a:pathLst>
                <a:path h="219393" w="1138322">
                  <a:moveTo>
                    <a:pt x="95308" y="0"/>
                  </a:moveTo>
                  <a:lnTo>
                    <a:pt x="1043013" y="0"/>
                  </a:lnTo>
                  <a:cubicBezTo>
                    <a:pt x="1095651" y="0"/>
                    <a:pt x="1138322" y="42671"/>
                    <a:pt x="1138322" y="95308"/>
                  </a:cubicBezTo>
                  <a:lnTo>
                    <a:pt x="1138322" y="124085"/>
                  </a:lnTo>
                  <a:cubicBezTo>
                    <a:pt x="1138322" y="149362"/>
                    <a:pt x="1128280" y="173604"/>
                    <a:pt x="1110406" y="191478"/>
                  </a:cubicBezTo>
                  <a:cubicBezTo>
                    <a:pt x="1092533" y="209352"/>
                    <a:pt x="1068291" y="219393"/>
                    <a:pt x="1043013" y="219393"/>
                  </a:cubicBezTo>
                  <a:lnTo>
                    <a:pt x="95308" y="219393"/>
                  </a:lnTo>
                  <a:cubicBezTo>
                    <a:pt x="70031" y="219393"/>
                    <a:pt x="45789" y="209352"/>
                    <a:pt x="27915" y="191478"/>
                  </a:cubicBezTo>
                  <a:cubicBezTo>
                    <a:pt x="10041" y="173604"/>
                    <a:pt x="0" y="149362"/>
                    <a:pt x="0" y="124085"/>
                  </a:cubicBezTo>
                  <a:lnTo>
                    <a:pt x="0" y="95308"/>
                  </a:lnTo>
                  <a:cubicBezTo>
                    <a:pt x="0" y="70031"/>
                    <a:pt x="10041" y="45789"/>
                    <a:pt x="27915" y="27915"/>
                  </a:cubicBezTo>
                  <a:cubicBezTo>
                    <a:pt x="45789" y="10041"/>
                    <a:pt x="70031" y="0"/>
                    <a:pt x="95308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71450"/>
              <a:ext cx="1138322" cy="47943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3310"/>
                </a:lnSpc>
                <a:spcBef>
                  <a:spcPct val="0"/>
                </a:spcBef>
              </a:pPr>
              <a:r>
                <a:rPr lang="en-US" sz="4299" spc="-35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USUARIO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28015" y="1844568"/>
            <a:ext cx="6417179" cy="1159809"/>
            <a:chOff x="0" y="0"/>
            <a:chExt cx="915415" cy="1654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5415" cy="165448"/>
            </a:xfrm>
            <a:custGeom>
              <a:avLst/>
              <a:gdLst/>
              <a:ahLst/>
              <a:cxnLst/>
              <a:rect r="r" b="b" t="t" l="l"/>
              <a:pathLst>
                <a:path h="165448" w="915415">
                  <a:moveTo>
                    <a:pt x="82724" y="0"/>
                  </a:moveTo>
                  <a:lnTo>
                    <a:pt x="832691" y="0"/>
                  </a:lnTo>
                  <a:cubicBezTo>
                    <a:pt x="878378" y="0"/>
                    <a:pt x="915415" y="37037"/>
                    <a:pt x="915415" y="82724"/>
                  </a:cubicBezTo>
                  <a:lnTo>
                    <a:pt x="915415" y="82724"/>
                  </a:lnTo>
                  <a:cubicBezTo>
                    <a:pt x="915415" y="128411"/>
                    <a:pt x="878378" y="165448"/>
                    <a:pt x="832691" y="165448"/>
                  </a:cubicBezTo>
                  <a:lnTo>
                    <a:pt x="82724" y="165448"/>
                  </a:lnTo>
                  <a:cubicBezTo>
                    <a:pt x="37037" y="165448"/>
                    <a:pt x="0" y="128411"/>
                    <a:pt x="0" y="82724"/>
                  </a:cubicBezTo>
                  <a:lnTo>
                    <a:pt x="0" y="82724"/>
                  </a:lnTo>
                  <a:cubicBezTo>
                    <a:pt x="0" y="37037"/>
                    <a:pt x="37037" y="0"/>
                    <a:pt x="82724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71450"/>
              <a:ext cx="915415" cy="165448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3310"/>
                </a:lnSpc>
                <a:spcBef>
                  <a:spcPct val="0"/>
                </a:spcBef>
              </a:pPr>
              <a:r>
                <a:rPr lang="en-US" sz="4299" spc="-35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Administrador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352348" y="1987903"/>
            <a:ext cx="842340" cy="842340"/>
          </a:xfrm>
          <a:custGeom>
            <a:avLst/>
            <a:gdLst/>
            <a:ahLst/>
            <a:cxnLst/>
            <a:rect r="r" b="b" t="t" l="l"/>
            <a:pathLst>
              <a:path h="842340" w="842340">
                <a:moveTo>
                  <a:pt x="0" y="0"/>
                </a:moveTo>
                <a:lnTo>
                  <a:pt x="842340" y="0"/>
                </a:lnTo>
                <a:lnTo>
                  <a:pt x="842340" y="842340"/>
                </a:lnTo>
                <a:lnTo>
                  <a:pt x="0" y="842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25965" y="2071979"/>
            <a:ext cx="640898" cy="704988"/>
          </a:xfrm>
          <a:custGeom>
            <a:avLst/>
            <a:gdLst/>
            <a:ahLst/>
            <a:cxnLst/>
            <a:rect r="r" b="b" t="t" l="l"/>
            <a:pathLst>
              <a:path h="704988" w="640898">
                <a:moveTo>
                  <a:pt x="0" y="0"/>
                </a:moveTo>
                <a:lnTo>
                  <a:pt x="640897" y="0"/>
                </a:lnTo>
                <a:lnTo>
                  <a:pt x="640897" y="704988"/>
                </a:lnTo>
                <a:lnTo>
                  <a:pt x="0" y="7049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01158" y="609600"/>
            <a:ext cx="1286799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HISTORIAS DE USUARIO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93359" y="4810701"/>
            <a:ext cx="5585589" cy="3422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Contamos con 20 historias de usuarios</a:t>
            </a:r>
          </a:p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las cuales tenemos como principales:</a:t>
            </a:r>
          </a:p>
          <a:p>
            <a:pPr algn="ctr">
              <a:lnSpc>
                <a:spcPts val="3010"/>
              </a:lnSpc>
            </a:pP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US001 Acceso a la Pagina Web.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US003 Mejor experiencia de Lectura.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US005 Cambio de idioma de la interfaz.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US008 Interfaz Adaptable. 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US019 Historias sugeridas.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US020 Biblioteca.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28410" y="4620201"/>
            <a:ext cx="5585589" cy="380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Contamos con 17 historias de usuarios  en las cuales tenemos como principales:</a:t>
            </a:r>
          </a:p>
          <a:p>
            <a:pPr algn="ctr">
              <a:lnSpc>
                <a:spcPts val="3010"/>
              </a:lnSpc>
            </a:pP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AD002 Gestión de usuarios.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AD003 Registro de actividades de usuario.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AD005 Solicitud de cambio de idioma.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AD006  Copia de guardado.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AD007  Recuperar cuenta eliminada.</a:t>
            </a:r>
          </a:p>
          <a:p>
            <a:pPr algn="ctr"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AD010 Términos de privacidad.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269960" y="7515655"/>
            <a:ext cx="3516373" cy="3036868"/>
          </a:xfrm>
          <a:custGeom>
            <a:avLst/>
            <a:gdLst/>
            <a:ahLst/>
            <a:cxnLst/>
            <a:rect r="r" b="b" t="t" l="l"/>
            <a:pathLst>
              <a:path h="3036868" w="3516373">
                <a:moveTo>
                  <a:pt x="0" y="0"/>
                </a:moveTo>
                <a:lnTo>
                  <a:pt x="3516373" y="0"/>
                </a:lnTo>
                <a:lnTo>
                  <a:pt x="3516373" y="3036868"/>
                </a:lnTo>
                <a:lnTo>
                  <a:pt x="0" y="3036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DAGTw8iiSFg</dc:identifier>
  <dcterms:modified xsi:type="dcterms:W3CDTF">2011-08-01T06:04:30Z</dcterms:modified>
  <cp:revision>1</cp:revision>
  <dc:title>Integrantes: Constanza Aranguiz - Ninoska Muñoz</dc:title>
</cp:coreProperties>
</file>